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Lora"/>
      <p:regular r:id="rId7"/>
      <p:bold r:id="rId8"/>
      <p:italic r:id="rId9"/>
      <p:boldItalic r:id="rId10"/>
    </p:embeddedFont>
    <p:embeddedFont>
      <p:font typeface="IBM Plex Mono"/>
      <p:regular r:id="rId11"/>
      <p:bold r:id="rId12"/>
      <p:italic r:id="rId13"/>
      <p:boldItalic r:id="rId1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IBMPlexMono-regular.fntdata"/><Relationship Id="rId10" Type="http://schemas.openxmlformats.org/officeDocument/2006/relationships/font" Target="fonts/Lora-boldItalic.fntdata"/><Relationship Id="rId13" Type="http://schemas.openxmlformats.org/officeDocument/2006/relationships/font" Target="fonts/IBMPlexMono-italic.fntdata"/><Relationship Id="rId12" Type="http://schemas.openxmlformats.org/officeDocument/2006/relationships/font" Target="fonts/IBMPlexMono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Lora-italic.fntdata"/><Relationship Id="rId14" Type="http://schemas.openxmlformats.org/officeDocument/2006/relationships/font" Target="fonts/IBMPlexMono-bold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Lora-regular.fntdata"/><Relationship Id="rId8" Type="http://schemas.openxmlformats.org/officeDocument/2006/relationships/font" Target="fonts/Lora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5bee70d39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5bee70d39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/>
          <p:nvPr/>
        </p:nvSpPr>
        <p:spPr>
          <a:xfrm>
            <a:off x="-10200" y="0"/>
            <a:ext cx="9164400" cy="5079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3"/>
          <p:cNvSpPr txBox="1"/>
          <p:nvPr/>
        </p:nvSpPr>
        <p:spPr>
          <a:xfrm>
            <a:off x="0" y="0"/>
            <a:ext cx="9020100" cy="50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solidFill>
                  <a:schemeClr val="dk1"/>
                </a:solidFill>
                <a:latin typeface="IBM Plex Mono"/>
                <a:ea typeface="IBM Plex Mono"/>
                <a:cs typeface="IBM Plex Mono"/>
                <a:sym typeface="IBM Plex Mono"/>
              </a:rPr>
              <a:t>Gestalt principles:</a:t>
            </a:r>
            <a:r>
              <a:rPr b="1" lang="en" sz="2100">
                <a:solidFill>
                  <a:schemeClr val="dk1"/>
                </a:solidFill>
                <a:latin typeface="IBM Plex Mono"/>
                <a:ea typeface="IBM Plex Mono"/>
                <a:cs typeface="IBM Plex Mono"/>
                <a:sym typeface="IBM Plex Mono"/>
              </a:rPr>
              <a:t> activity</a:t>
            </a:r>
            <a:endParaRPr b="1" sz="2100">
              <a:solidFill>
                <a:schemeClr val="dk1"/>
              </a:solidFill>
              <a:latin typeface="IBM Plex Mono"/>
              <a:ea typeface="IBM Plex Mono"/>
              <a:cs typeface="IBM Plex Mono"/>
              <a:sym typeface="IBM Plex Mono"/>
            </a:endParaRPr>
          </a:p>
        </p:txBody>
      </p:sp>
      <p:sp>
        <p:nvSpPr>
          <p:cNvPr id="56" name="Google Shape;56;p13"/>
          <p:cNvSpPr/>
          <p:nvPr/>
        </p:nvSpPr>
        <p:spPr>
          <a:xfrm>
            <a:off x="800825" y="916750"/>
            <a:ext cx="305100" cy="305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13"/>
          <p:cNvSpPr/>
          <p:nvPr/>
        </p:nvSpPr>
        <p:spPr>
          <a:xfrm>
            <a:off x="1560075" y="4385400"/>
            <a:ext cx="305100" cy="3051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3"/>
          <p:cNvSpPr/>
          <p:nvPr/>
        </p:nvSpPr>
        <p:spPr>
          <a:xfrm>
            <a:off x="2217925" y="1438725"/>
            <a:ext cx="507900" cy="507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9" name="Google Shape;59;p13"/>
          <p:cNvSpPr/>
          <p:nvPr/>
        </p:nvSpPr>
        <p:spPr>
          <a:xfrm>
            <a:off x="699425" y="1470900"/>
            <a:ext cx="507900" cy="5079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" name="Google Shape;60;p13"/>
          <p:cNvSpPr/>
          <p:nvPr/>
        </p:nvSpPr>
        <p:spPr>
          <a:xfrm>
            <a:off x="1458675" y="2877438"/>
            <a:ext cx="507900" cy="5079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13"/>
          <p:cNvSpPr/>
          <p:nvPr/>
        </p:nvSpPr>
        <p:spPr>
          <a:xfrm>
            <a:off x="2217925" y="785525"/>
            <a:ext cx="507900" cy="507900"/>
          </a:xfrm>
          <a:prstGeom prst="rect">
            <a:avLst/>
          </a:prstGeom>
          <a:solidFill>
            <a:srgbClr val="666666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" name="Google Shape;62;p13"/>
          <p:cNvSpPr/>
          <p:nvPr/>
        </p:nvSpPr>
        <p:spPr>
          <a:xfrm>
            <a:off x="699425" y="2156275"/>
            <a:ext cx="507900" cy="507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3"/>
          <p:cNvSpPr/>
          <p:nvPr/>
        </p:nvSpPr>
        <p:spPr>
          <a:xfrm>
            <a:off x="1458675" y="2156275"/>
            <a:ext cx="507900" cy="507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13"/>
          <p:cNvSpPr/>
          <p:nvPr/>
        </p:nvSpPr>
        <p:spPr>
          <a:xfrm>
            <a:off x="2217925" y="2156275"/>
            <a:ext cx="507900" cy="507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" name="Google Shape;65;p13"/>
          <p:cNvSpPr/>
          <p:nvPr/>
        </p:nvSpPr>
        <p:spPr>
          <a:xfrm>
            <a:off x="699425" y="2877438"/>
            <a:ext cx="507900" cy="507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3"/>
          <p:cNvSpPr/>
          <p:nvPr/>
        </p:nvSpPr>
        <p:spPr>
          <a:xfrm>
            <a:off x="1458675" y="1470888"/>
            <a:ext cx="507900" cy="507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13"/>
          <p:cNvSpPr/>
          <p:nvPr/>
        </p:nvSpPr>
        <p:spPr>
          <a:xfrm>
            <a:off x="2217925" y="2877438"/>
            <a:ext cx="507900" cy="507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" name="Google Shape;68;p13"/>
          <p:cNvSpPr/>
          <p:nvPr/>
        </p:nvSpPr>
        <p:spPr>
          <a:xfrm>
            <a:off x="699425" y="3598600"/>
            <a:ext cx="507900" cy="507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13"/>
          <p:cNvSpPr/>
          <p:nvPr/>
        </p:nvSpPr>
        <p:spPr>
          <a:xfrm>
            <a:off x="1458675" y="3598600"/>
            <a:ext cx="507900" cy="507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13"/>
          <p:cNvSpPr/>
          <p:nvPr/>
        </p:nvSpPr>
        <p:spPr>
          <a:xfrm>
            <a:off x="2217925" y="3598600"/>
            <a:ext cx="1267200" cy="12672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" name="Google Shape;71;p13"/>
          <p:cNvSpPr txBox="1"/>
          <p:nvPr/>
        </p:nvSpPr>
        <p:spPr>
          <a:xfrm>
            <a:off x="4299425" y="1123050"/>
            <a:ext cx="4422900" cy="28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Lora"/>
                <a:ea typeface="Lora"/>
                <a:cs typeface="Lora"/>
                <a:sym typeface="Lora"/>
              </a:rPr>
              <a:t>Use these blocks to build the following:</a:t>
            </a:r>
            <a:endParaRPr sz="1800">
              <a:solidFill>
                <a:schemeClr val="dk2"/>
              </a:solidFill>
              <a:latin typeface="Lora"/>
              <a:ea typeface="Lora"/>
              <a:cs typeface="Lora"/>
              <a:sym typeface="Lor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ora"/>
              <a:buChar char="●"/>
            </a:pPr>
            <a:r>
              <a:rPr lang="en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Proximity</a:t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ora"/>
              <a:buChar char="●"/>
            </a:pPr>
            <a:r>
              <a:rPr lang="en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Continuity</a:t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ora"/>
              <a:buChar char="●"/>
            </a:pPr>
            <a:r>
              <a:rPr lang="en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Similarity</a:t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ora"/>
              <a:buChar char="●"/>
            </a:pPr>
            <a:r>
              <a:rPr lang="en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Symmetry</a:t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Lora"/>
              <a:buChar char="●"/>
            </a:pPr>
            <a:r>
              <a:rPr lang="en" sz="1800">
                <a:solidFill>
                  <a:schemeClr val="dk1"/>
                </a:solidFill>
                <a:latin typeface="Lora"/>
                <a:ea typeface="Lora"/>
                <a:cs typeface="Lora"/>
                <a:sym typeface="Lora"/>
              </a:rPr>
              <a:t>Closure</a:t>
            </a:r>
            <a:endParaRPr sz="1800">
              <a:solidFill>
                <a:schemeClr val="dk1"/>
              </a:solidFill>
              <a:latin typeface="Lora"/>
              <a:ea typeface="Lora"/>
              <a:cs typeface="Lora"/>
              <a:sym typeface="Lor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  <a:latin typeface="Lora"/>
              <a:ea typeface="Lora"/>
              <a:cs typeface="Lora"/>
              <a:sym typeface="Lora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chemeClr val="dk2"/>
                </a:solidFill>
                <a:latin typeface="Lora"/>
                <a:ea typeface="Lora"/>
                <a:cs typeface="Lora"/>
                <a:sym typeface="Lora"/>
              </a:rPr>
              <a:t>Make one slide per bullet point by copying this slide 5 times.</a:t>
            </a:r>
            <a:endParaRPr sz="1800">
              <a:solidFill>
                <a:schemeClr val="dk2"/>
              </a:solidFill>
              <a:latin typeface="Lora"/>
              <a:ea typeface="Lora"/>
              <a:cs typeface="Lora"/>
              <a:sym typeface="Lora"/>
            </a:endParaRPr>
          </a:p>
        </p:txBody>
      </p:sp>
      <p:sp>
        <p:nvSpPr>
          <p:cNvPr id="72" name="Google Shape;72;p13"/>
          <p:cNvSpPr/>
          <p:nvPr/>
        </p:nvSpPr>
        <p:spPr>
          <a:xfrm>
            <a:off x="699425" y="4284000"/>
            <a:ext cx="507900" cy="507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" name="Google Shape;73;p13"/>
          <p:cNvSpPr/>
          <p:nvPr/>
        </p:nvSpPr>
        <p:spPr>
          <a:xfrm>
            <a:off x="1458675" y="785525"/>
            <a:ext cx="507900" cy="5079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