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6858000" cy="9144000"/>
  <p:embeddedFontLst>
    <p:embeddedFont>
      <p:font typeface="Lora"/>
      <p:regular r:id="rId21"/>
      <p:bold r:id="rId22"/>
      <p:italic r:id="rId23"/>
      <p:boldItalic r:id="rId24"/>
    </p:embeddedFont>
    <p:embeddedFont>
      <p:font typeface="IBM Plex Mono"/>
      <p:regular r:id="rId25"/>
      <p:bold r:id="rId26"/>
      <p:italic r:id="rId27"/>
      <p:boldItalic r:id="rId28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7" Target="fonts/IBMPlexMono-italic.fntdata" Type="http://schemas.openxmlformats.org/officeDocument/2006/relationships/font"/><Relationship Id="rId26" Target="fonts/IBMPlexMono-bold.fntdata" Type="http://schemas.openxmlformats.org/officeDocument/2006/relationships/font"/><Relationship Id="rId25" Target="fonts/IBMPlexMono-regular.fntdata" Type="http://schemas.openxmlformats.org/officeDocument/2006/relationships/font"/><Relationship Id="rId24" Target="fonts/Lora-boldItalic.fntdata" Type="http://schemas.openxmlformats.org/officeDocument/2006/relationships/font"/><Relationship Id="rId21" Target="fonts/Lora-regular.fntdata" Type="http://schemas.openxmlformats.org/officeDocument/2006/relationships/font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fonts/Lora-italic.fntdata" Type="http://schemas.openxmlformats.org/officeDocument/2006/relationships/font"/><Relationship Id="rId2" Target="viewProps.xml" Type="http://schemas.openxmlformats.org/officeDocument/2006/relationships/viewProps"/><Relationship Id="rId22" Target="fonts/Lora-bold.fntdata" Type="http://schemas.openxmlformats.org/officeDocument/2006/relationships/font"/><Relationship Id="rId28" Target="fonts/IBMPlexMono-boldItalic.fntdata" Type="http://schemas.openxmlformats.org/officeDocument/2006/relationships/font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https://stamen.com/data-visualization-for-education-when-asking-questions-is-the-answer/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https://stamen.com/data-visualization-for-education-when-asking-questions-is-the-answer/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e0e28f2c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e0e28f2c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826565a4cb55dfb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826565a4cb55df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826565a4cb55dfb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826565a4cb55dfb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e0e28f2c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e0e28f2c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edda06e5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edda06e5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bcd7df5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bcd7df5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bc460070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bc460070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826565a4cb55df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826565a4cb55df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e0e28f2c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e0e28f2c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https://stamen.com/data-visualization-for-education-when-asking-questions-is-the-answer/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e0e28f2c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e0e28f2c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https://stamen.com/data-visualization-for-education-when-asking-questions-is-the-answer/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e0e28f2c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4e0e28f2c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e0e28f2c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e0e28f2c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e0e28f2c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e0e28f2c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e0e28f2c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e0e28f2c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lvl="0">
              <a:buNone/>
              <a:defRPr sz="1000">
                <a:solidFill>
                  <a:schemeClr val="dk2"/>
                </a:solidFill>
              </a:defRPr>
            </a:lvl1pPr>
            <a:lvl2pPr algn="r" lvl="1">
              <a:buNone/>
              <a:defRPr sz="1000">
                <a:solidFill>
                  <a:schemeClr val="dk2"/>
                </a:solidFill>
              </a:defRPr>
            </a:lvl2pPr>
            <a:lvl3pPr algn="r" lvl="2">
              <a:buNone/>
              <a:defRPr sz="1000">
                <a:solidFill>
                  <a:schemeClr val="dk2"/>
                </a:solidFill>
              </a:defRPr>
            </a:lvl3pPr>
            <a:lvl4pPr algn="r" lvl="3">
              <a:buNone/>
              <a:defRPr sz="1000">
                <a:solidFill>
                  <a:schemeClr val="dk2"/>
                </a:solidFill>
              </a:defRPr>
            </a:lvl4pPr>
            <a:lvl5pPr algn="r" lvl="4">
              <a:buNone/>
              <a:defRPr sz="1000">
                <a:solidFill>
                  <a:schemeClr val="dk2"/>
                </a:solidFill>
              </a:defRPr>
            </a:lvl5pPr>
            <a:lvl6pPr algn="r" lvl="5">
              <a:buNone/>
              <a:defRPr sz="1000">
                <a:solidFill>
                  <a:schemeClr val="dk2"/>
                </a:solidFill>
              </a:defRPr>
            </a:lvl6pPr>
            <a:lvl7pPr algn="r" lvl="6">
              <a:buNone/>
              <a:defRPr sz="1000">
                <a:solidFill>
                  <a:schemeClr val="dk2"/>
                </a:solidFill>
              </a:defRPr>
            </a:lvl7pPr>
            <a:lvl8pPr algn="r" lvl="7">
              <a:buNone/>
              <a:defRPr sz="1000">
                <a:solidFill>
                  <a:schemeClr val="dk2"/>
                </a:solidFill>
              </a:defRPr>
            </a:lvl8pPr>
            <a:lvl9pPr algn="r"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8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8.jp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11" Target="../media/image3.png" Type="http://schemas.openxmlformats.org/officeDocument/2006/relationships/image"/><Relationship Id="rId10" Target="../media/image9.jpg" Type="http://schemas.openxmlformats.org/officeDocument/2006/relationships/image"/><Relationship Id="rId9" Target="../media/image6.jpg" Type="http://schemas.openxmlformats.org/officeDocument/2006/relationships/image"/><Relationship Id="rId8" Target="../media/image12.png" Type="http://schemas.openxmlformats.org/officeDocument/2006/relationships/image"/><Relationship Id="rId7" Target="../media/image11.png" Type="http://schemas.openxmlformats.org/officeDocument/2006/relationships/image"/><Relationship Id="rId6" Target="../media/image10.png" Type="http://schemas.openxmlformats.org/officeDocument/2006/relationships/image"/><Relationship Id="rId5" Target="../media/image5.png" Type="http://schemas.openxmlformats.org/officeDocument/2006/relationships/image"/><Relationship Id="rId4" Target="../media/image2.png" Type="http://schemas.openxmlformats.org/officeDocument/2006/relationships/image"/><Relationship Id="rId3" Target="../media/image7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13.jp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11" Target="https://refactoring.guru/" TargetMode="External" Type="http://schemas.openxmlformats.org/officeDocument/2006/relationships/hyperlink"/><Relationship Id="rId10" Target="https://www.youtube.com/@extracredits" TargetMode="External" Type="http://schemas.openxmlformats.org/officeDocument/2006/relationships/hyperlink"/><Relationship Id="rId9" Target="https://www.youtube.com/watch?v=LR2vQO_BHC0&amp;list=PLUBKwq0XD0uc3-bC1m0IYvbdu8dEX4rd2" TargetMode="External" Type="http://schemas.openxmlformats.org/officeDocument/2006/relationships/hyperlink"/><Relationship Id="rId8" Target="https://gamemakerstoolkit.com/" TargetMode="External" Type="http://schemas.openxmlformats.org/officeDocument/2006/relationships/hyperlink"/><Relationship Id="rId7" Target="https://eyeofestival.com/" TargetMode="External" Type="http://schemas.openxmlformats.org/officeDocument/2006/relationships/hyperlink"/><Relationship Id="rId6" Target="https://natureofcode.com/" TargetMode="External" Type="http://schemas.openxmlformats.org/officeDocument/2006/relationships/hyperlink"/><Relationship Id="rId5" Target="https://www.youtube.com/@philosophytube" TargetMode="External" Type="http://schemas.openxmlformats.org/officeDocument/2006/relationships/hyperlink"/><Relationship Id="rId4" Target="https://thecrashcourse.com/topic/sociology/" TargetMode="External" Type="http://schemas.openxmlformats.org/officeDocument/2006/relationships/hyperlink"/><Relationship Id="rId3" Target="https://stamen.com/data-visualization-for-education-when-asking-questions-is-the-answer/" TargetMode="External" Type="http://schemas.openxmlformats.org/officeDocument/2006/relationships/hyperlink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8.jp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8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8.jp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744300" y="1688700"/>
            <a:ext cx="3397800" cy="1766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Goodbye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April 23</a:t>
            </a: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2025</a:t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61" name="Google Shape;61;p14" title="IMG_111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1358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4656825" y="1156500"/>
            <a:ext cx="3397800" cy="2830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What’s next?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Inquiry Based Design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Final Projects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Goodbye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2" name="Google Shape;122;p23" title="IMG_111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1358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Other places to go next</a:t>
            </a:r>
            <a:endParaRPr b="1" sz="1000"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3025" y="1065525"/>
            <a:ext cx="2319477" cy="156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 rotWithShape="1">
          <a:blip r:embed="rId4">
            <a:alphaModFix/>
          </a:blip>
          <a:srcRect b="54419" l="23706" r="37500" t="0"/>
          <a:stretch/>
        </p:blipFill>
        <p:spPr>
          <a:xfrm>
            <a:off x="2247900" y="2900050"/>
            <a:ext cx="34290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8133" y="1149975"/>
            <a:ext cx="2148999" cy="13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6">
            <a:alphaModFix/>
          </a:blip>
          <a:srcRect b="47120" l="39582" r="41667" t="0"/>
          <a:stretch/>
        </p:blipFill>
        <p:spPr>
          <a:xfrm>
            <a:off x="5676899" y="3257550"/>
            <a:ext cx="1714501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6734100" y="2874000"/>
            <a:ext cx="31432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896" y="793100"/>
            <a:ext cx="1714500" cy="210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 rotWithShape="1">
          <a:blip r:embed="rId9">
            <a:alphaModFix/>
          </a:blip>
          <a:srcRect b="0" l="48124" r="0" t="0"/>
          <a:stretch/>
        </p:blipFill>
        <p:spPr>
          <a:xfrm>
            <a:off x="552450" y="3181350"/>
            <a:ext cx="15811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 rotWithShape="1">
          <a:blip r:embed="rId10">
            <a:alphaModFix/>
          </a:blip>
          <a:srcRect b="51112" l="0" r="0" t="0"/>
          <a:stretch/>
        </p:blipFill>
        <p:spPr>
          <a:xfrm>
            <a:off x="7448473" y="574525"/>
            <a:ext cx="1714499" cy="126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90243" y="3540750"/>
            <a:ext cx="1363507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Dedication</a:t>
            </a:r>
            <a:endParaRPr b="1" sz="1000"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535" y="1395702"/>
            <a:ext cx="2992480" cy="224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4746649" y="1588625"/>
            <a:ext cx="3259800" cy="1858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This course dedicated to my grandmother who taught me how technology can help us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become more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human.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Thank you. Rest in peace.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/>
        </p:nvSpPr>
        <p:spPr>
          <a:xfrm>
            <a:off x="2669400" y="2317800"/>
            <a:ext cx="38052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 moment of reflection</a:t>
            </a:r>
            <a:endParaRPr b="1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/>
        </p:nvSpPr>
        <p:spPr>
          <a:xfrm>
            <a:off x="462475" y="845975"/>
            <a:ext cx="7884300" cy="3936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282575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N. Hayes, "Data Visualization for Education: When Asking Questions is the Answer," Stamen, 2023.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https://stamen.com/data-visualization-for-education-when-asking-questions-is-the-answer/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S. Lourterwasser and Crash Course, "Crash Course Sociology," Crash Course, 2017. Available at: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https://thecrashcourse.com/topic/sociology/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Thorn, "Philosophy Tube," Philosophy Tube.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https://www.youtube.com/@philosophytube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D. Shiffman, The Nature of Code, No Starch Press, 2024.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https://natureofcode.com/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Eyeo Festival, "Eyeo Festival," Eyeo Festival.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https://eyeofestival.com/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M. Brown, "Game Maker's Toolkit," Game Maker's Toolkit.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https://gamemakerstoolkit.com/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J-M8, "Design Delve," Second Wind.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https://www.youtube.com/watch?v=LR2vQO_BHC0&amp;list=PLUBKwq0XD0uc3-bC1m0IYvbdu8dEX4rd2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Extra Credits, "Extra Credits," Extra Credits.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https://www.youtube.com/@extracredits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H. Horst and D. Miller, Digital Anthropology, Routledge, 2012.</a:t>
            </a:r>
            <a:endParaRPr sz="8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Shvets, "Refactoring Guru," Refactoring Guru.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https://refactoring.guru/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0" lvl="0" marL="0" rtl="0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6" name="Google Shape;156;p2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Works cited</a:t>
            </a:r>
            <a:endParaRPr b="1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666087" y="1184400"/>
            <a:ext cx="3397800" cy="2774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What’s next?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Inquiry Based Design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Final Projects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Goodbye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7" name="Google Shape;67;p15" title="IMG_111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1358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4666087" y="1184400"/>
            <a:ext cx="3397800" cy="2774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What’s next?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</a:t>
            </a: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Inquiry Based Design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Final Projects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Goodbye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3" name="Google Shape;73;p16" title="IMG_111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1358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Inquiry-based design</a:t>
            </a:r>
            <a:endParaRPr b="1" sz="1000"/>
          </a:p>
        </p:txBody>
      </p:sp>
      <p:sp>
        <p:nvSpPr>
          <p:cNvPr id="80" name="Google Shape;80;p17"/>
          <p:cNvSpPr txBox="1"/>
          <p:nvPr/>
        </p:nvSpPr>
        <p:spPr>
          <a:xfrm>
            <a:off x="1438200" y="2143050"/>
            <a:ext cx="6267600" cy="85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Why do some visualization artists talk about questions?</a:t>
            </a:r>
            <a:endParaRPr sz="21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Inquiry-based design</a:t>
            </a:r>
            <a:endParaRPr b="1" sz="100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50" y="965100"/>
            <a:ext cx="8839204" cy="3698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Inquiry-based design</a:t>
            </a:r>
            <a:endParaRPr b="1" sz="1000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50" y="1692225"/>
            <a:ext cx="4203674" cy="17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5010150" y="1495350"/>
            <a:ext cx="3867300" cy="2152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Zoom in, zoom out, zoom part way in.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All roads lead to Rome.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Layer into complexity, trust your users.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4656825" y="1143300"/>
            <a:ext cx="3397800" cy="2856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What’s next?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Inquiry Based Design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Final Projects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Goodbye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1" name="Google Shape;101;p20" title="IMG_111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1358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Explore for a moment on your own</a:t>
            </a:r>
            <a:endParaRPr b="1" sz="1000"/>
          </a:p>
        </p:txBody>
      </p:sp>
      <p:sp>
        <p:nvSpPr>
          <p:cNvPr id="108" name="Google Shape;108;p21"/>
          <p:cNvSpPr txBox="1"/>
          <p:nvPr/>
        </p:nvSpPr>
        <p:spPr>
          <a:xfrm>
            <a:off x="1581150" y="1543050"/>
            <a:ext cx="6096000" cy="224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Look at the available datasets.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Continue forward for a moment with your chosen dataset.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What are the central questions that would be interesting to explore within this dataset?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Talk about your answers with a partner</a:t>
            </a:r>
            <a:endParaRPr b="1" sz="1000"/>
          </a:p>
        </p:txBody>
      </p:sp>
      <p:sp>
        <p:nvSpPr>
          <p:cNvPr id="115" name="Google Shape;115;p22"/>
          <p:cNvSpPr txBox="1"/>
          <p:nvPr/>
        </p:nvSpPr>
        <p:spPr>
          <a:xfrm>
            <a:off x="4572000" y="1352550"/>
            <a:ext cx="4057800" cy="2438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Look at the available datasets.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Continue forward for a moment with your chosen dataset.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What are the central questions that would be interesting to explore within this dataset?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209550" y="1581150"/>
            <a:ext cx="4057800" cy="1981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Discuss with a partner and then send your response.</a:t>
            </a:r>
            <a:endParaRPr b="1"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If you do not want to be part of the friends and family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allowed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section, please send me a direct message.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