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3500"/>
  <p:notesSz cx="6858000" cy="9144000"/>
  <p:embeddedFontLst>
    <p:embeddedFont>
      <p:font typeface="Lora"/>
      <p:regular r:id="rId35"/>
      <p:bold r:id="rId36"/>
      <p:italic r:id="rId37"/>
      <p:boldItalic r:id="rId38"/>
    </p:embeddedFont>
    <p:embeddedFont>
      <p:font typeface="IBM Plex Mono"/>
      <p:regular r:id="rId39"/>
      <p:bold r:id="rId40"/>
      <p:italic r:id="rId41"/>
      <p:boldItalic r:id="rId42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39" Target="fonts/IBMPlexMono-regular.fntdata" Type="http://schemas.openxmlformats.org/officeDocument/2006/relationships/font"/><Relationship Id="rId38" Target="fonts/Lora-boldItalic.fntdata" Type="http://schemas.openxmlformats.org/officeDocument/2006/relationships/font"/><Relationship Id="rId37" Target="fonts/Lora-italic.fntdata" Type="http://schemas.openxmlformats.org/officeDocument/2006/relationships/font"/><Relationship Id="rId36" Target="fonts/Lora-bold.fntdata" Type="http://schemas.openxmlformats.org/officeDocument/2006/relationships/font"/><Relationship Id="rId35" Target="fonts/Lora-regular.fntdata" Type="http://schemas.openxmlformats.org/officeDocument/2006/relationships/font"/><Relationship Id="rId34" Target="slides/slide29.xml" Type="http://schemas.openxmlformats.org/officeDocument/2006/relationships/slide"/><Relationship Id="rId33" Target="slides/slide28.xml" Type="http://schemas.openxmlformats.org/officeDocument/2006/relationships/slide"/><Relationship Id="rId32" Target="slides/slide27.xml" Type="http://schemas.openxmlformats.org/officeDocument/2006/relationships/slide"/><Relationship Id="rId31" Target="slides/slide26.xml" Type="http://schemas.openxmlformats.org/officeDocument/2006/relationships/slide"/><Relationship Id="rId30" Target="slides/slide25.xml" Type="http://schemas.openxmlformats.org/officeDocument/2006/relationships/slide"/><Relationship Id="rId27" Target="slides/slide22.xml" Type="http://schemas.openxmlformats.org/officeDocument/2006/relationships/slide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42" Target="fonts/IBMPlexMono-boldItalic.fntdata" Type="http://schemas.openxmlformats.org/officeDocument/2006/relationships/font"/><Relationship Id="rId11" Target="slides/slide6.xml" Type="http://schemas.openxmlformats.org/officeDocument/2006/relationships/slide"/><Relationship Id="rId41" Target="fonts/IBMPlexMono-italic.fntdata" Type="http://schemas.openxmlformats.org/officeDocument/2006/relationships/font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40" Target="fonts/IBMPlexMono-bold.fntdata" Type="http://schemas.openxmlformats.org/officeDocument/2006/relationships/font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9" Target="slides/slide24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28" Target="slides/slide23.xml" Type="http://schemas.openxmlformats.org/officeDocument/2006/relationships/slide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3" Target="https://www.statista.com/statistics/1186135/us-median-annual-worker-earnings-by-gender/" TargetMode="External" Type="http://schemas.openxmlformats.org/officeDocument/2006/relationships/hyperlink"/><Relationship Id="rId2" Target="https://incomegaps.com/?variable=income.median&amp;dimension=female&amp;filters=11111111111111111111111111110100&amp;config=0011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4" Target="https://www.rand.org/research/gun-policy/longitudinal-firearm-mortality.html" TargetMode="External" Type="http://schemas.openxmlformats.org/officeDocument/2006/relationships/hyperlink"/><Relationship Id="rId3" Target="https://guns.periscopic.com/" TargetMode="External" Type="http://schemas.openxmlformats.org/officeDocument/2006/relationships/hyperlink"/><Relationship Id="rId2" Target="https://mdsr-book.github.io/mdsr2e/ch-ethics.html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2" Target="https://youtu.be/UP4_bMhZ4gA?feature=shared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23.xml.rels><?xml version="1.0" encoding="UTF-8" standalone="yes"?><Relationships xmlns="http://schemas.openxmlformats.org/package/2006/relationships"><Relationship Id="rId2" Target="https://ncase.me/polygons/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2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https://en.wikipedia.org/wiki/Ways_of_Seeing#/media/File:Waysofseeingcvr.jpg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https://youtu.be/AaU6tI2pb3M?feature=shared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https://technologist.mit.edu/deceptive-by-design-data-visualization-and-the-ethics-of-representation/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https://technologist.mit.edu/deceptive-by-design-data-visualization-and-the-ethics-of-representation/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3" Target="https://criticallegalthinking.com/2017/11/17/michel-foucault-discourse/" TargetMode="External" Type="http://schemas.openxmlformats.org/officeDocument/2006/relationships/hyperlink"/><Relationship Id="rId2" Target="https://en.wikipedia.org/wiki/Michel_Foucault#/media/File:Michel_Foucault_1974_Brasil.jpg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3" Target="https://vimeo.com/67076984" TargetMode="External" Type="http://schemas.openxmlformats.org/officeDocument/2006/relationships/hyperlink"/><Relationship Id="rId2" Target="https://en.wikipedia.org/wiki/Bret_Victor" TargetMode="External" Type="http://schemas.openxmlformats.org/officeDocument/2006/relationships/hyperlink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fc7fe345c720fc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fc7fe345c720fc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fc7fe345c720fc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fc7fe345c720fc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fc7fe345c720fc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fc7fe345c720fc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fc7fe345c720fc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fc7fe345c720fc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dbadcd4fb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dbadcd4fb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fc7fe345c720fc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fc7fe345c720fc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https://incomegaps.com/?variable=income.median&amp;dimension=female&amp;filters=11111111111111111111111111110100&amp;config=0011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3"/>
              </a:rPr>
              <a:t>https://www.statista.com/statistics/1186135/us-median-annual-worker-earnings-by-gender/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fc7fe345c720fc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fc7fe345c720fc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https://mdsr-book.github.io/mdsr2e/ch-ethics.html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3"/>
              </a:rPr>
              <a:t>https://guns.periscopic.com/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4"/>
              </a:rPr>
              <a:t>https://www.rand.org/research/gun-policy/longitudinal-firearm-mortality.html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fc7fe345c720f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5fc7fe345c720f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fc7fe345c720fc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5fc7fe345c720fc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fc7fe345c720fc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5fc7fe345c720fc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bc460070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bc460070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dfe7b06b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dfe7b06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fc7fe345c720fc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fc7fe345c720fc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fc7fe345c720fc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5fc7fe345c720fc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https://youtu.be/UP4_bMhZ4gA?feature=shared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5fc7fe345c720fc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5fc7fe345c720fc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https://ncase.me/polygons/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fc7fe345c720fc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5fc7fe345c720fc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fc7fe345c720fc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5fc7fe345c720fc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afd323b7984d7d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afd323b7984d7d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afd323b7984d7d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afd323b7984d7d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edda06e5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edda06e5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bcd7df5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3bcd7df5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db873f5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db873f5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fc7fe345c720fc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fc7fe345c720fc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https://en.wikipedia.org/wiki/Ways_of_Seeing#/media/File:Waysofseeingcvr.jpg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e463563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e463563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https://youtu.be/AaU6tI2pb3M?feature=shared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db873f59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db873f5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https://technologist.mit.edu/deceptive-by-design-data-visualization-and-the-ethics-of-representation/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dfe7b06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dfe7b06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https://technologist.mit.edu/deceptive-by-design-data-visualization-and-the-ethics-of-representation/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fc7fe345c720fc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fc7fe345c720fc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https://en.wikipedia.org/wiki/Michel_Foucault#/media/File:Michel_Foucault_1974_Brasil.jpg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3"/>
              </a:rPr>
              <a:t>https://criticallegalthinking.com/2017/11/17/michel-foucault-discourse/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db873f5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db873f5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2"/>
              </a:rPr>
              <a:t>https://en.wikipedia.org/wiki/Bret_Victor</a:t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u="sng">
                <a:solidFill>
                  <a:schemeClr val="hlink"/>
                </a:solidFill>
                <a:hlinkClick r:id="rId3"/>
              </a:rPr>
              <a:t>https://vimeo.com/67076984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lvl="0">
              <a:buNone/>
              <a:defRPr sz="1000">
                <a:solidFill>
                  <a:schemeClr val="dk2"/>
                </a:solidFill>
              </a:defRPr>
            </a:lvl1pPr>
            <a:lvl2pPr algn="r" lvl="1">
              <a:buNone/>
              <a:defRPr sz="1000">
                <a:solidFill>
                  <a:schemeClr val="dk2"/>
                </a:solidFill>
              </a:defRPr>
            </a:lvl2pPr>
            <a:lvl3pPr algn="r" lvl="2">
              <a:buNone/>
              <a:defRPr sz="1000">
                <a:solidFill>
                  <a:schemeClr val="dk2"/>
                </a:solidFill>
              </a:defRPr>
            </a:lvl3pPr>
            <a:lvl4pPr algn="r" lvl="3">
              <a:buNone/>
              <a:defRPr sz="1000">
                <a:solidFill>
                  <a:schemeClr val="dk2"/>
                </a:solidFill>
              </a:defRPr>
            </a:lvl4pPr>
            <a:lvl5pPr algn="r" lvl="4">
              <a:buNone/>
              <a:defRPr sz="1000">
                <a:solidFill>
                  <a:schemeClr val="dk2"/>
                </a:solidFill>
              </a:defRPr>
            </a:lvl5pPr>
            <a:lvl6pPr algn="r" lvl="5">
              <a:buNone/>
              <a:defRPr sz="1000">
                <a:solidFill>
                  <a:schemeClr val="dk2"/>
                </a:solidFill>
              </a:defRPr>
            </a:lvl6pPr>
            <a:lvl7pPr algn="r" lvl="6">
              <a:buNone/>
              <a:defRPr sz="1000">
                <a:solidFill>
                  <a:schemeClr val="dk2"/>
                </a:solidFill>
              </a:defRPr>
            </a:lvl7pPr>
            <a:lvl8pPr algn="r" lvl="7">
              <a:buNone/>
              <a:defRPr sz="1000">
                <a:solidFill>
                  <a:schemeClr val="dk2"/>
                </a:solidFill>
              </a:defRPr>
            </a:lvl8pPr>
            <a:lvl9pPr algn="r"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6.jp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12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7.pn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4" Target="../media/image10.png" Type="http://schemas.openxmlformats.org/officeDocument/2006/relationships/image"/><Relationship Id="rId3" Target="../media/image14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5" Target="../media/image13.png" Type="http://schemas.openxmlformats.org/officeDocument/2006/relationships/image"/><Relationship Id="rId4" Target="../media/image16.png" Type="http://schemas.openxmlformats.org/officeDocument/2006/relationships/image"/><Relationship Id="rId3" Target="../media/image9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3" Target="../media/image11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4" Target="../media/image17.png" Type="http://schemas.openxmlformats.org/officeDocument/2006/relationships/image"/><Relationship Id="rId3" Target="../media/image11.pn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4" Target="../media/image21.jpg" Type="http://schemas.openxmlformats.org/officeDocument/2006/relationships/image"/><Relationship Id="rId3" Target="http://www.youtube.com/watch?v=UP4_bMhZ4gA" TargetMode="External" Type="http://schemas.openxmlformats.org/officeDocument/2006/relationships/hyperlink"/><Relationship Id="rId2" Target="../notesSlides/notesSlide2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3" Target="../media/image19.pn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2" Target="../notesSlides/notesSlide2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5" Target="https://designjustice.org/read-the-principles" TargetMode="External" Type="http://schemas.openxmlformats.org/officeDocument/2006/relationships/hyperlink"/><Relationship Id="rId4" Target="https://designjustice.org/read-the-principles" TargetMode="External" Type="http://schemas.openxmlformats.org/officeDocument/2006/relationships/hyperlink"/><Relationship Id="rId3" Target="../media/image20.pn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2" Target="../notesSlides/notesSlide2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21" Target="https://www.youtube.com/watch?v=UP4_bMhZ4gA" TargetMode="External" Type="http://schemas.openxmlformats.org/officeDocument/2006/relationships/hyperlink"/><Relationship Id="rId19" Target="https://global-plastics-tool.org/" TargetMode="External" Type="http://schemas.openxmlformats.org/officeDocument/2006/relationships/hyperlink"/><Relationship Id="rId20" Target="https://www.doi.org/10.1126/science.adr3837" TargetMode="External" Type="http://schemas.openxmlformats.org/officeDocument/2006/relationships/hyperlink"/><Relationship Id="rId18" Target="https://www.rand.org/research/gun-policy/longitudinal-firearm-mortality.html" TargetMode="External" Type="http://schemas.openxmlformats.org/officeDocument/2006/relationships/hyperlink"/><Relationship Id="rId17" Target="https://guns.periscopic.com/" TargetMode="External" Type="http://schemas.openxmlformats.org/officeDocument/2006/relationships/hyperlink"/><Relationship Id="rId16" Target="https://www.statista.com/statistics/1186135/us-median-annual-worker-earnings-by-gender/" TargetMode="External" Type="http://schemas.openxmlformats.org/officeDocument/2006/relationships/hyperlink"/><Relationship Id="rId15" Target="https://incomegaps.com/" TargetMode="External" Type="http://schemas.openxmlformats.org/officeDocument/2006/relationships/hyperlink"/><Relationship Id="rId14" Target="https://www.doi.org/10.1080/01621459.1984.10478080." TargetMode="External" Type="http://schemas.openxmlformats.org/officeDocument/2006/relationships/hyperlink"/><Relationship Id="rId13" Target="https://www.youtube.com/watch?v=AaU6tI2pb3M" TargetMode="External" Type="http://schemas.openxmlformats.org/officeDocument/2006/relationships/hyperlink"/><Relationship Id="rId12" Target="https://www.goodreads.com/quotes/536048-you-can-t-be-what-you-can-t-see" TargetMode="External" Type="http://schemas.openxmlformats.org/officeDocument/2006/relationships/hyperlink"/><Relationship Id="rId11" Target="https://en.wikipedia.org/wiki/Marian_Wright_Edelman#/media/File:Marian_Wright_Edelman_01.jpg" TargetMode="External" Type="http://schemas.openxmlformats.org/officeDocument/2006/relationships/hyperlink"/><Relationship Id="rId10" Target="https://vimeo.com/67076984" TargetMode="External" Type="http://schemas.openxmlformats.org/officeDocument/2006/relationships/hyperlink"/><Relationship Id="rId9" Target="https://en.wikipedia.org/wiki/Bret_Victor" TargetMode="External" Type="http://schemas.openxmlformats.org/officeDocument/2006/relationships/hyperlink"/><Relationship Id="rId8" Target="https://criticallegalthinking.com/2017/11/17/michel-foucault-discourse/" TargetMode="External" Type="http://schemas.openxmlformats.org/officeDocument/2006/relationships/hyperlink"/><Relationship Id="rId7" Target="https://en.wikipedia.org/wiki/Martin_Heidegger#/media/File:Heidegger_2_(1960).jpg" TargetMode="External" Type="http://schemas.openxmlformats.org/officeDocument/2006/relationships/hyperlink"/><Relationship Id="rId6" Target="https://en.wikipedia.org/wiki/Michel_Foucault#/media/File:Michel_Foucault_1974_Brasil.jpg" TargetMode="External" Type="http://schemas.openxmlformats.org/officeDocument/2006/relationships/hyperlink"/><Relationship Id="rId5" Target="https://technologist.mit.edu/deceptive-by-design-data-visualization-and-the-ethics-of-representation/" TargetMode="External" Type="http://schemas.openxmlformats.org/officeDocument/2006/relationships/hyperlink"/><Relationship Id="rId4" Target="https://en.wikipedia.org/wiki/Ways_of_Seeing#/media/File:Waysofseeingcvr.jpg" TargetMode="External" Type="http://schemas.openxmlformats.org/officeDocument/2006/relationships/hyperlink"/><Relationship Id="rId3" Target="https://unsplash.com/photos/white-digital-device-at-12-00-DHl49oyrn7Y" TargetMode="External" Type="http://schemas.openxmlformats.org/officeDocument/2006/relationships/hyperlink"/><Relationship Id="rId23" Target="https://designjustice.org/read-the-principles" TargetMode="External" Type="http://schemas.openxmlformats.org/officeDocument/2006/relationships/hyperlink"/><Relationship Id="rId2" Target="../notesSlides/notesSlide28.xml" Type="http://schemas.openxmlformats.org/officeDocument/2006/relationships/notesSlide"/><Relationship Id="rId22" Target="https://ncase.me/polygons/" TargetMode="External" Type="http://schemas.openxmlformats.org/officeDocument/2006/relationships/hyperlink"/><Relationship Id="rId1" Target="../slideLayouts/slideLayout1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3" Target="../media/image18.pn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2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3.jpg" Type="http://schemas.openxmlformats.org/officeDocument/2006/relationships/image"/><Relationship Id="rId3" Target="http://www.youtube.com/watch?v=AaU6tI2pb3M" TargetMode="External" Type="http://schemas.openxmlformats.org/officeDocument/2006/relationships/hyperlink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8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8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5.png" Type="http://schemas.openxmlformats.org/officeDocument/2006/relationships/image"/><Relationship Id="rId3" Target="../media/image4.jp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15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991950" y="1688700"/>
            <a:ext cx="3397800" cy="1766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Ethics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April 21</a:t>
            </a: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2025</a:t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Digging in deeper: Edelman</a:t>
            </a:r>
            <a:endParaRPr b="1" sz="1000"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b="19671" l="0" r="0" t="10197"/>
          <a:stretch/>
        </p:blipFill>
        <p:spPr>
          <a:xfrm>
            <a:off x="558475" y="1206900"/>
            <a:ext cx="2951400" cy="3034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3925300" y="2442000"/>
            <a:ext cx="4962900" cy="564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You can’t be what you can’t see.</a:t>
            </a:r>
            <a:endParaRPr sz="2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0" y="0"/>
            <a:ext cx="9020100" cy="518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Digging in deeper</a:t>
            </a:r>
            <a:endParaRPr b="1" sz="1000"/>
          </a:p>
        </p:txBody>
      </p:sp>
      <p:sp>
        <p:nvSpPr>
          <p:cNvPr id="137" name="Google Shape;137;p24"/>
          <p:cNvSpPr txBox="1"/>
          <p:nvPr/>
        </p:nvSpPr>
        <p:spPr>
          <a:xfrm>
            <a:off x="974850" y="1388400"/>
            <a:ext cx="7070400" cy="2366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Unlike some other forms of technology, these choices in data visualization are often more explicit.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We have outlined the steps in which these choices are made: encoding devices, user actions, ludonarrative, possibility space.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However, we are choosing reality. We are choosing representation.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/>
        </p:nvSpPr>
        <p:spPr>
          <a:xfrm>
            <a:off x="4885425" y="788400"/>
            <a:ext cx="3397800" cy="3566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Lenses on the World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Encodings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Possibility Space (Action)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Possibility Space (Narrative)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Agency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Why do we choose certain encodings?</a:t>
            </a:r>
            <a:endParaRPr b="1" sz="1000"/>
          </a:p>
        </p:txBody>
      </p:sp>
      <p:sp>
        <p:nvSpPr>
          <p:cNvPr id="150" name="Google Shape;150;p26"/>
          <p:cNvSpPr txBox="1"/>
          <p:nvPr/>
        </p:nvSpPr>
        <p:spPr>
          <a:xfrm>
            <a:off x="349675" y="924900"/>
            <a:ext cx="3711000" cy="3293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Go back to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Cleveland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and McGill. 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We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originally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framed encoding devices as a series of mapping where we put the “most important” variables in the highest encodings.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However, what are the most 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important</a:t>
            </a: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variables? What leads you to making that decision?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375" y="664200"/>
            <a:ext cx="3820702" cy="4326901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Why do we choose certain encodings?</a:t>
            </a:r>
            <a:endParaRPr b="1" sz="1000"/>
          </a:p>
        </p:txBody>
      </p:sp>
      <p:sp>
        <p:nvSpPr>
          <p:cNvPr id="158" name="Google Shape;158;p27"/>
          <p:cNvSpPr txBox="1"/>
          <p:nvPr/>
        </p:nvSpPr>
        <p:spPr>
          <a:xfrm>
            <a:off x="259425" y="2047200"/>
            <a:ext cx="3711000" cy="1049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However, what are the most important variables? What leads you to making that decision?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9" name="Google Shape;159;p27" title="assignment_10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625" y="709325"/>
            <a:ext cx="4778524" cy="3909701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How are we choosing the baseline?</a:t>
            </a:r>
            <a:endParaRPr b="1" sz="1000"/>
          </a:p>
        </p:txBody>
      </p:sp>
      <p:sp>
        <p:nvSpPr>
          <p:cNvPr id="166" name="Google Shape;166;p28"/>
          <p:cNvSpPr txBox="1"/>
          <p:nvPr/>
        </p:nvSpPr>
        <p:spPr>
          <a:xfrm>
            <a:off x="5174011" y="1660051"/>
            <a:ext cx="3711000" cy="1823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We’ve spoken about issues with broken axes before but why is that a problem? What choice is embedded in doing something other than distance from zero? Is that always the right choice?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25" y="836999"/>
            <a:ext cx="4572001" cy="1486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575" y="2476000"/>
            <a:ext cx="3792299" cy="25151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9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Visual design isn’t neutral.</a:t>
            </a:r>
            <a:endParaRPr b="1" sz="1000"/>
          </a:p>
        </p:txBody>
      </p:sp>
      <p:sp>
        <p:nvSpPr>
          <p:cNvPr id="175" name="Google Shape;175;p29"/>
          <p:cNvSpPr txBox="1"/>
          <p:nvPr/>
        </p:nvSpPr>
        <p:spPr>
          <a:xfrm>
            <a:off x="350100" y="724747"/>
            <a:ext cx="83199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Let’s revisit three treatments of gun deaths?</a:t>
            </a:r>
            <a:r>
              <a:rPr altLang="en" b="1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Which is the most ethical?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25" y="1893350"/>
            <a:ext cx="3885698" cy="2838325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198" y="1334147"/>
            <a:ext cx="4767277" cy="1944486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178" name="Google Shape;1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6100" y="3482250"/>
            <a:ext cx="2853475" cy="1605075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/>
        </p:nvSpPr>
        <p:spPr>
          <a:xfrm>
            <a:off x="4885425" y="788400"/>
            <a:ext cx="3397800" cy="3566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Lenses on the World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Encodings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Possibility Space (Action)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Possibility Space (Narrative)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Agency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actions are allowed and why?</a:t>
            </a:r>
            <a:endParaRPr b="1" sz="1000"/>
          </a:p>
        </p:txBody>
      </p:sp>
      <p:sp>
        <p:nvSpPr>
          <p:cNvPr id="191" name="Google Shape;191;p31"/>
          <p:cNvSpPr txBox="1"/>
          <p:nvPr/>
        </p:nvSpPr>
        <p:spPr>
          <a:xfrm>
            <a:off x="327143" y="20590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Let’s reconsider possibility space: it defines what questions we can and cannot ask.</a:t>
            </a:r>
            <a:endParaRPr/>
          </a:p>
        </p:txBody>
      </p:sp>
      <p:sp>
        <p:nvSpPr>
          <p:cNvPr id="192" name="Google Shape;192;p31"/>
          <p:cNvSpPr/>
          <p:nvPr/>
        </p:nvSpPr>
        <p:spPr>
          <a:xfrm>
            <a:off x="4998825" y="1684488"/>
            <a:ext cx="2657100" cy="2042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1"/>
          <p:cNvSpPr/>
          <p:nvPr/>
        </p:nvSpPr>
        <p:spPr>
          <a:xfrm>
            <a:off x="6203475" y="2581638"/>
            <a:ext cx="247800" cy="247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4" name="Google Shape;194;p31"/>
          <p:cNvCxnSpPr>
            <a:stCxn id="193" idx="6"/>
          </p:cNvCxnSpPr>
          <p:nvPr/>
        </p:nvCxnSpPr>
        <p:spPr>
          <a:xfrm>
            <a:off x="6451275" y="2705538"/>
            <a:ext cx="282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type="none" w="med"/>
            <a:tailEnd len="med" type="triangle" w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is the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possibility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space?</a:t>
            </a:r>
            <a:endParaRPr b="1" sz="1000"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75" y="1254650"/>
            <a:ext cx="4160174" cy="2705728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sp>
        <p:nvSpPr>
          <p:cNvPr id="202" name="Google Shape;202;p32"/>
          <p:cNvSpPr txBox="1"/>
          <p:nvPr/>
        </p:nvSpPr>
        <p:spPr>
          <a:xfrm>
            <a:off x="4842350" y="1803220"/>
            <a:ext cx="3891300" cy="1608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Think about your visualizations as well. Why did you choose your actions?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These choices are unavoidable.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885425" y="788400"/>
            <a:ext cx="3397800" cy="3566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&gt; Lenses on the World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Encodings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Possibility Space (Action)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Possibility Space (Narrative)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Agency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Is the full possibility space accessible?</a:t>
            </a:r>
            <a:endParaRPr b="1" sz="1000"/>
          </a:p>
        </p:txBody>
      </p:sp>
      <p:sp>
        <p:nvSpPr>
          <p:cNvPr id="209" name="Google Shape;209;p33"/>
          <p:cNvSpPr txBox="1"/>
          <p:nvPr/>
        </p:nvSpPr>
        <p:spPr>
          <a:xfrm>
            <a:off x="335105" y="1494600"/>
            <a:ext cx="3711000" cy="2154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We skirted some deep ethical questions about accessibility but let’s take those head on.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How we are warping the possibility space in our accessibility profile?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10825"/>
            <a:ext cx="4160174" cy="2705728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  <p:pic>
        <p:nvPicPr>
          <p:cNvPr id="211" name="Google Shape;21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8890" y="2814500"/>
            <a:ext cx="3518356" cy="21543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/>
        </p:nvSpPr>
        <p:spPr>
          <a:xfrm>
            <a:off x="4885425" y="788400"/>
            <a:ext cx="3638400" cy="3566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Lenses on the World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Encodings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Possibility Space (Action)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Possibility Space (Narrative)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Agency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17" name="Google Shape;217;p34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5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 look at games</a:t>
            </a:r>
            <a:endParaRPr b="1" sz="1000"/>
          </a:p>
        </p:txBody>
      </p:sp>
      <p:pic>
        <p:nvPicPr>
          <p:cNvPr descr="Lazy game design can unintentionally misinform players if the designers don't question their cultural assumptions as they create a game's mechanics. What questions is a game asking, and what questions is it NOT asking? Subscribe for new episodes every Wednesday! http://bit.ly/SubToEC (---More below)  (Original air date: October 12, 2011) _______  Get your Extra Credits gear at the store! http://bit.ly/ExtraStore Play games with us on Extra Play! http://bit.ly/WatchEXP  Watch more episodes from this season of Extra Credits! http://bit.ly/2n8QcIn  Contribute community subtitles to Extra Credits: http://www.youtube.com/timedtext_cs_panel?c=UCCODtTcd5M1JavPCOr_Uydg&amp;tab=2  Talk to us on Twitter (@ExtraCreditz): http://bit.ly/ECTweet Follow us on Facebook: http://bit.ly/ECFBPage Get our list of recommended games on Steam: http://bit.ly/ECCurator _________  Would you like James to speak at your school or organization? For info, contact us at: contact@extra-credits.net _________  ♪ Intro Music: &quot;Penguin Cap&quot; by CarboHydroM http://bit.ly/1eIHTDS  ♪ Outro Music: &quot;Nighttime Evolution&quot; by Harmony http://ocremix.org/remix/OCR01336/" id="224" name="Google Shape;224;p35" title="Propaganda Games - Ethical Game Design - Extra Credi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963" y="678150"/>
            <a:ext cx="7514075" cy="42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Discussion of Parable of the Polygons</a:t>
            </a:r>
            <a:endParaRPr b="1" sz="1000"/>
          </a:p>
        </p:txBody>
      </p:sp>
      <p:sp>
        <p:nvSpPr>
          <p:cNvPr id="231" name="Google Shape;231;p36"/>
          <p:cNvSpPr txBox="1"/>
          <p:nvPr/>
        </p:nvSpPr>
        <p:spPr>
          <a:xfrm>
            <a:off x="323800" y="2033100"/>
            <a:ext cx="2800500" cy="1077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What is gained and what is lost through abstraction?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405" y="1616875"/>
            <a:ext cx="4793098" cy="19097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/>
        </p:nvSpPr>
        <p:spPr>
          <a:xfrm>
            <a:off x="4885425" y="788400"/>
            <a:ext cx="3638400" cy="3566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Lenses on the World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Encodings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Possibility Space (Action)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Possibility Space (Narrative)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Agency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38" name="Google Shape;238;p37"/>
          <p:cNvPicPr preferRelativeResize="0"/>
          <p:nvPr/>
        </p:nvPicPr>
        <p:blipFill rotWithShape="1">
          <a:blip r:embed="rId3">
            <a:alphaModFix/>
          </a:blip>
          <a:srcRect b="12734" l="0" r="0" t="16946"/>
          <a:stretch/>
        </p:blipFill>
        <p:spPr>
          <a:xfrm>
            <a:off x="5" y="0"/>
            <a:ext cx="41131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8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What does user agency mean?</a:t>
            </a:r>
            <a:endParaRPr b="1" sz="1000"/>
          </a:p>
        </p:txBody>
      </p:sp>
      <p:sp>
        <p:nvSpPr>
          <p:cNvPr id="245" name="Google Shape;245;p38"/>
          <p:cNvSpPr txBox="1"/>
          <p:nvPr/>
        </p:nvSpPr>
        <p:spPr>
          <a:xfrm>
            <a:off x="1028846" y="1223999"/>
            <a:ext cx="7086300" cy="2416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How are we choosing what is good and what is bad?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How are we choosing what is visible and what is invisible?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How are we choosing what is possible to think?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How would those we are representing feel about that representation?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9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One last resource</a:t>
            </a:r>
            <a:endParaRPr b="1" sz="1000"/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67" y="1138401"/>
            <a:ext cx="4796125" cy="2983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 txBox="1"/>
          <p:nvPr/>
        </p:nvSpPr>
        <p:spPr>
          <a:xfrm>
            <a:off x="5531540" y="2248500"/>
            <a:ext cx="3167700" cy="646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500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https://designjustice.org/</a:t>
            </a:r>
            <a:endParaRPr sz="1500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altLang="en" lang="en" sz="1500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read-the-principles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0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This doesn’t need to be negative</a:t>
            </a:r>
            <a:endParaRPr b="1" sz="1000"/>
          </a:p>
        </p:txBody>
      </p:sp>
      <p:sp>
        <p:nvSpPr>
          <p:cNvPr id="260" name="Google Shape;260;p40"/>
          <p:cNvSpPr txBox="1"/>
          <p:nvPr/>
        </p:nvSpPr>
        <p:spPr>
          <a:xfrm>
            <a:off x="1028846" y="1223999"/>
            <a:ext cx="7086300" cy="2416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Broaden the perspective of who is an author.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These choices are essential, make them wisely.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Think about which narratives are elevated or diminished.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There is no formula to get to a right or wrong answer. We have think critically. We have to do the work.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/>
        </p:nvSpPr>
        <p:spPr>
          <a:xfrm>
            <a:off x="145225" y="603450"/>
            <a:ext cx="8685300" cy="4461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282575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Shatov, "White Digital Device at 12 00," Unsplash, 2021.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https://unsplash.com/photos/white-digital-device-at-12-00-DHl49oyrn7Y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J. Berger, Ways of Seeing, Penguin Books, 1972. Image: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https://en.wikipedia.org/wiki/Ways_of_Seeing#/media/File:Waysofseeingcvr.jpg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R. Jones, "Deceptive by Design: Data Visualization and The Ethics of Representation," MIT.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https://technologist.mit.edu/deceptive-by-design-data-visualization-and-the-ethics-of-representation/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Wikipedia Contributors, "Ciclo de conferências do filósofo francês Michel Foucault, no Hospital das Clínicas da Universidade do Estado da Guanabara (UEG)," Wikimedia Foundation.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https://en.wikipedia.org/wiki/Michel_Foucault#/media/File:Michel_Foucault_1974_Brasil.jpg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W. Pragher, "Photograph of Martin Heidegger," Wikimedia Foundation.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https://en.wikipedia.org/wiki/Martin_Heidegger#/media/File:Heidegger_2_(1960).jpg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R. Adams, "Michel Foucault: Discourse," Critical Legal Thinking, 2017.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https://criticallegalthinking.com/2017/11/17/michel-foucault-discourse/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Wikipedia Contributors, "Bret Victor." Wikimedia Foundation, Inc., Jun. 22, 2023.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https://en.wikipedia.org/wiki/Bret_Victor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B. Victor, "Media for Thinking The Unthinkable," MIT Media Lab, 2013.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https://vimeo.com/67076984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CDC, "Marian Write Edelman," Wikimedia Foundation.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https://en.wikipedia.org/wiki/Marian_Wright_Edelman#/media/File:Marian_Wright_Edelman_01.jpg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M. Edelman, "You can't be what you can't see," Goodreads.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https://www.goodreads.com/quotes/536048-you-can-t-be-what-you-can-t-see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Thorn, "AI is an Ethical Nightmare," Philosophy Tube, 2023.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https://www.youtube.com/watch?v=AaU6tI2pb3M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W. S. Cleveland and R. McGill, "Graphical Perception: Theory, Experimentation, and Application to the Development of Graphical Methods," Journal of the American Statistical Association, vol. 79, no. 387, pp. 531–554, Sep. 1984, doi: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10.1080/01621459.1984.10478080.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"Income Gaps." 2023.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https://incomegaps.com/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Tierney, "Median annual earnings of full-time workers in the United States in 2023, by gender," Statista, 2024.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https://www.statista.com/statistics/1186135/us-median-annual-worker-earnings-by-gender/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B. Baumer, D. Kaplan, and N. Horton, Modern Data Science with R, 2nd Ed, CRC Press, 2021.</a:t>
            </a:r>
            <a:endParaRPr sz="8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K. Rees and Periscopic, "U.S. Gun Deaths." Periscopic, 2018.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https://guns.periscopic.com/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K. Sumah, L. Floyd, and H. McCracken, "Changes in State Firearm Mortality," Rand Corporation, 2024.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https://www.rand.org/research/gun-policy/longitudinal-firearm-mortality.html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R. Geyer, N. Biyani, C. Martinez, N. Nathan, M. Morse, M. de Bruyn, C. Boettiger, E. Baker, K. Koy, and D. McCauley, "Global Plastics AI Policy Tool," University of California, 2024.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https://global-plastics-tool.org/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R. Geyer, N. Biyani, C. Martinez, N. Nathan, M, Morse, C. Liu, S. Hu, M. de Bruyn, C. Boettiger, E. Baker, and D. McCauley, "Pathways to reduce global plastic waste mismanagement and greenhouse gas emissions by 2050," Science, 2024. doi: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10.1126/science.adr3837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J. Portnow, "Propaganda Games - Ethical Game Design," Extra Credits, 2012.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https://www.youtube.com/watch?v=UP4_bMhZ4gA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V. Hart and N. Case, "Parable of the Polygons," Nicky Case, 2022.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https://ncase.me/polygons/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Design Justice Networ, "Design Justice Network Principles," Design Justice Network, 2018.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https://designjustice.org/read-the-principles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0" lvl="0" marL="0" rtl="0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6" name="Google Shape;266;p4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Works cited</a:t>
            </a:r>
            <a:endParaRPr b="1"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0" y="0"/>
            <a:ext cx="9020100" cy="511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Pause</a:t>
            </a:r>
            <a:endParaRPr b="1" sz="1000"/>
          </a:p>
        </p:txBody>
      </p:sp>
      <p:sp>
        <p:nvSpPr>
          <p:cNvPr id="75" name="Google Shape;75;p16"/>
          <p:cNvSpPr txBox="1"/>
          <p:nvPr/>
        </p:nvSpPr>
        <p:spPr>
          <a:xfrm>
            <a:off x="2214600" y="2082450"/>
            <a:ext cx="4590900" cy="978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latin typeface="Lora"/>
                <a:ea typeface="Lora"/>
                <a:cs typeface="Lora"/>
                <a:sym typeface="Lora"/>
              </a:rPr>
              <a:t>Today might be a little rough and a little fast. </a:t>
            </a: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This is a space to explore complex feelings about difficult questions.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0" y="0"/>
            <a:ext cx="9020100" cy="518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Why discuss ethics in data visualization?</a:t>
            </a:r>
            <a:endParaRPr b="1" sz="1000"/>
          </a:p>
        </p:txBody>
      </p:sp>
      <p:sp>
        <p:nvSpPr>
          <p:cNvPr id="82" name="Google Shape;82;p17"/>
          <p:cNvSpPr txBox="1"/>
          <p:nvPr/>
        </p:nvSpPr>
        <p:spPr>
          <a:xfrm>
            <a:off x="3812525" y="1223850"/>
            <a:ext cx="4590900" cy="2695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We are creating a “way of seeing” in which we necessarily must make decisions about how others are represented and how users interact with an audience which may not be present.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This seems at first to be just about visual representation but this is deep in the heart of technology, including AI.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75" y="723900"/>
            <a:ext cx="238125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It’s everywhere</a:t>
            </a:r>
            <a:endParaRPr b="1" sz="1000"/>
          </a:p>
        </p:txBody>
      </p:sp>
      <p:pic>
        <p:nvPicPr>
          <p:cNvPr descr="NEBULA: https://go.nebula.tv/philosophytube  Subscribe! http://tinyurl.com/pr99a46  Twitter: @PhilosophyTube  Instagram, TikTok, Tumblr, BlueSky: @theabigailthorn  Facebook: https://www.facebook.com/PhilosophyTube/  MERCH: https://store.nebula.tv/collections/philosophy-tube  Email: philosophytubebusiness@gmail.com  MUSIC:  Readers! Do You Read by Chris Zabriskie is licensed under a Creative Commons Attribution 4.0 license. https://creativecommons.org/licenses/by/4.0/ Source: http://chriszabriskie.com/reappear/ Artist: http://chriszabriskie.com/  Original Music by Nina Richards: https://www.ninarichards.co.uk/  BIBLIOGRAPHY: https://docs.google.com/document/d/e/2PACX-1vTw_9TLluve5BJonaXGaon2QrCJYcORTZlN4EOY5ebhv6jleTGQ5pDOPZTZrlJcfqF82qntyITnkyn3/pub  00:00 - 11:38 Building Ethical Computers 11:38 - 20:42 AI in An Unjust World 20:42 - 35:53 Using Data Responsibly 35:53 - 38:47 The Ballad of Kelly Slaughter 38:47 - 49:34 AI is a Physical Thing 49:34 - 56:38 Conclusions  #AI #Science #Philosophy" id="90" name="Google Shape;90;p18" title="AI is an Ethical Nightmar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275" y="660300"/>
            <a:ext cx="7653450" cy="43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Digging in deeper: Jones</a:t>
            </a:r>
            <a:endParaRPr b="1" sz="10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250" y="3457650"/>
            <a:ext cx="5329501" cy="14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496300" y="891100"/>
            <a:ext cx="8019900" cy="2357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“It is tempting to think of data and visualization as a neutral actor, with a single ‘correct’ set of design choices that ‘truthfully’ report the data. However, outside of egregious errors (e.g., when dates are sorted incorrectly or the y-axis is not scaled uniformly), we see that ‘ground truth’ in data is much more contextual and situated. Design choices we make give visualization a rhetorical power that influences what a reader concludes and remembers about the data, and blurs the line between persuasion and deception.”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Digging in deeper: Jones</a:t>
            </a:r>
            <a:endParaRPr b="1" sz="10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250" y="3457650"/>
            <a:ext cx="5329501" cy="14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556350" y="1802500"/>
            <a:ext cx="8031300" cy="464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4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We have a certain degree of power as designers.</a:t>
            </a:r>
            <a:endParaRPr sz="24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Digging in deeper: </a:t>
            </a: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Foucault</a:t>
            </a:r>
            <a:endParaRPr b="1" sz="21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b="22263" l="1932" r="1932" t="0"/>
          <a:stretch/>
        </p:blipFill>
        <p:spPr>
          <a:xfrm>
            <a:off x="401875" y="1388850"/>
            <a:ext cx="2461500" cy="236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5775" y="660300"/>
            <a:ext cx="5711064" cy="4330801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Digging in deeper: Victor</a:t>
            </a:r>
            <a:endParaRPr b="1" sz="1000"/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26953" l="2950" r="0" t="0"/>
          <a:stretch/>
        </p:blipFill>
        <p:spPr>
          <a:xfrm>
            <a:off x="6380175" y="1508850"/>
            <a:ext cx="2117400" cy="212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439900" y="2041650"/>
            <a:ext cx="5526900" cy="1060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Think back to Media for Thinking the Unthinkable: the medium changes what is possible to think altogether.</a:t>
            </a:r>
            <a:endParaRPr sz="1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