
<file path=[Content_Types].xml><?xml version="1.0" encoding="utf-8"?>
<Types xmlns="http://schemas.openxmlformats.org/package/2006/content-types">
  <Default ContentType="application/x-fontdata" Extension="fntdata"/>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viewProps+xml" PartName="/ppt/view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arget="ppt/presentation.xml" Type="http://schemas.openxmlformats.org/officeDocument/2006/relationships/officeDocument"/></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aveSubsetFonts="1" strictFirstAndLastChars="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9144000" cy="5143500"/>
  <p:notesSz cx="6858000" cy="9144000"/>
  <p:embeddedFontLst>
    <p:embeddedFont>
      <p:font typeface="Lora"/>
      <p:regular r:id="rId19"/>
      <p:bold r:id="rId20"/>
      <p:italic r:id="rId21"/>
      <p:boldItalic r:id="rId22"/>
    </p:embeddedFont>
    <p:embeddedFont>
      <p:font typeface="IBM Plex Mono"/>
      <p:regular r:id="rId23"/>
      <p:bold r:id="rId24"/>
      <p:italic r:id="rId25"/>
      <p:boldItalic r:id="rId26"/>
    </p:embeddedFont>
  </p:embeddedFontLst>
  <p:defaultText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d="100" n="100"/>
          <a:sy d="100" n="100"/>
        </p:scale>
        <p:origin x="0" y="0"/>
      </p:cViewPr>
      <p:guideLst>
        <p:guide orient="horz" pos="1620"/>
        <p:guide pos="2880"/>
      </p:guideLst>
    </p:cSldViewPr>
  </p:slideViewPr>
</p:viewPr>
</file>

<file path=ppt/_rels/presentation.xml.rels><?xml version="1.0" encoding="UTF-8" standalone="yes"?><Relationships xmlns="http://schemas.openxmlformats.org/package/2006/relationships"><Relationship Id="rId26" Target="fonts/IBMPlexMono-boldItalic.fntdata" Type="http://schemas.openxmlformats.org/officeDocument/2006/relationships/font"/><Relationship Id="rId25" Target="fonts/IBMPlexMono-italic.fntdata" Type="http://schemas.openxmlformats.org/officeDocument/2006/relationships/font"/><Relationship Id="rId24" Target="fonts/IBMPlexMono-bold.fntdata" Type="http://schemas.openxmlformats.org/officeDocument/2006/relationships/font"/><Relationship Id="rId21" Target="fonts/Lora-italic.fntdata" Type="http://schemas.openxmlformats.org/officeDocument/2006/relationships/font"/><Relationship Id="rId19" Target="fonts/Lora-regular.fntdata" Type="http://schemas.openxmlformats.org/officeDocument/2006/relationships/font"/><Relationship Id="rId20" Target="fonts/Lora-bold.fntdata" Type="http://schemas.openxmlformats.org/officeDocument/2006/relationships/font"/><Relationship Id="rId18" Target="slides/slide13.xml" Type="http://schemas.openxmlformats.org/officeDocument/2006/relationships/slide"/><Relationship Id="rId17" Target="slides/slide12.xml" Type="http://schemas.openxmlformats.org/officeDocument/2006/relationships/slide"/><Relationship Id="rId16" Target="slides/slide11.xml" Type="http://schemas.openxmlformats.org/officeDocument/2006/relationships/slide"/><Relationship Id="rId15" Target="slides/slide10.xml" Type="http://schemas.openxmlformats.org/officeDocument/2006/relationships/slide"/><Relationship Id="rId14" Target="slides/slide9.xml" Type="http://schemas.openxmlformats.org/officeDocument/2006/relationships/slide"/><Relationship Id="rId13" Target="slides/slide8.xml" Type="http://schemas.openxmlformats.org/officeDocument/2006/relationships/slide"/><Relationship Id="rId12" Target="slides/slide7.xml" Type="http://schemas.openxmlformats.org/officeDocument/2006/relationships/slide"/><Relationship Id="rId11" Target="slides/slide6.xml" Type="http://schemas.openxmlformats.org/officeDocument/2006/relationships/slide"/><Relationship Id="rId10" Target="slides/slide5.xml" Type="http://schemas.openxmlformats.org/officeDocument/2006/relationships/slide"/><Relationship Id="rId9" Target="slides/slide4.xml" Type="http://schemas.openxmlformats.org/officeDocument/2006/relationships/slide"/><Relationship Id="rId8" Target="slides/slide3.xml" Type="http://schemas.openxmlformats.org/officeDocument/2006/relationships/slide"/><Relationship Id="rId7" Target="slides/slide2.xml" Type="http://schemas.openxmlformats.org/officeDocument/2006/relationships/slide"/><Relationship Id="rId6" Target="slides/slide1.xml" Type="http://schemas.openxmlformats.org/officeDocument/2006/relationships/slide"/><Relationship Id="rId5" Target="notesMasters/notesMaster1.xml" Type="http://schemas.openxmlformats.org/officeDocument/2006/relationships/notesMaster"/><Relationship Id="rId4" Target="slideMasters/slideMaster1.xml" Type="http://schemas.openxmlformats.org/officeDocument/2006/relationships/slideMaster"/><Relationship Id="rId3" Target="presProps.xml" Type="http://schemas.openxmlformats.org/officeDocument/2006/relationships/presProps"/><Relationship Id="rId23" Target="fonts/IBMPlexMono-regular.fntdata" Type="http://schemas.openxmlformats.org/officeDocument/2006/relationships/font"/><Relationship Id="rId2" Target="viewProps.xml" Type="http://schemas.openxmlformats.org/officeDocument/2006/relationships/viewProps"/><Relationship Id="rId22" Target="fonts/Lora-boldItalic.fntdata" Type="http://schemas.openxmlformats.org/officeDocument/2006/relationships/font"/><Relationship Id="rId1" Target="theme/theme1.xml" Type="http://schemas.openxmlformats.org/officeDocument/2006/relationships/theme"/></Relationships>
</file>

<file path=ppt/notesMasters/_rels/notesMaster1.xml.rels><?xml version="1.0" encoding="UTF-8" standalone="yes"?><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type="none" w="sm"/>
            <a:tailEnd len="sm" type="none" w="sm"/>
          </a:ln>
        </p:spPr>
      </p:sp>
      <p:sp>
        <p:nvSpPr>
          <p:cNvPr id="4" name="Google Shape;4;n"/>
          <p:cNvSpPr txBox="1"/>
          <p:nvPr>
            <p:ph idx="1" type="body"/>
          </p:nvPr>
        </p:nvSpPr>
        <p:spPr>
          <a:xfrm>
            <a:off x="685800" y="4343400"/>
            <a:ext cx="5486400" cy="4114800"/>
          </a:xfrm>
          <a:prstGeom prst="rect">
            <a:avLst/>
          </a:prstGeom>
          <a:noFill/>
          <a:ln>
            <a:noFill/>
          </a:ln>
        </p:spPr>
        <p:txBody>
          <a:bodyPr anchor="t" anchorCtr="0" bIns="91425" lIns="91425" numCol="1" rIns="91425" spcFirstLastPara="1" tIns="91425" wrap="square">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folHlink="folHlink" hlink="hlink" tx1="dk1" tx2="lt2"/>
  <p:notes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0.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1.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1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2.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3.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4.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5.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6.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7.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8.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_rels/notesSlide9.xml.rels><?xml version="1.0" encoding="UTF-8" standalone="yes"?><Relationships xmlns="http://schemas.openxmlformats.org/package/2006/relationships"><Relationship Id="rId1"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9803739c9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49803739c9_1_44: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49803739c9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49803739c9_1_5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3881a339a9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3881a339a9_0_77: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3bcd7df5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3bcd7df53e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3e463563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3e463563f6_0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9803739c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9803739c9_1_0: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47c6e7749f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47c6e7749f_2_4: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49803739c9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49803739c9_1_38: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9803739c9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9803739c9_1_2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47c6e7749f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47c6e7749f_2_19: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49803739c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49803739c9_1_11: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9803739c9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49803739c9_1_32:notes"/>
          <p:cNvSpPr txBox="1"/>
          <p:nvPr>
            <p:ph idx="1" type="body"/>
          </p:nvPr>
        </p:nvSpPr>
        <p:spPr>
          <a:xfrm>
            <a:off x="685800" y="4343400"/>
            <a:ext cx="5486400" cy="4114800"/>
          </a:xfrm>
          <a:prstGeom prst="rect">
            <a:avLst/>
          </a:prstGeom>
        </p:spPr>
        <p:txBody>
          <a:bodyPr anchor="t" anchorCtr="0" bIns="91425" lIns="91425" numCol="1" rIns="91425" spcFirstLastPara="1" tIns="91425" wrap="square">
            <a:noAutofit/>
          </a:bodyPr>
          <a:lstStyle/>
          <a:p>
            <a:pPr algn="l"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<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5200"/>
              <a:buNone/>
              <a:defRPr sz="5200"/>
            </a:lvl1pPr>
            <a:lvl2pPr algn="ctr" lvl="1">
              <a:spcBef>
                <a:spcPts val="0"/>
              </a:spcBef>
              <a:spcAft>
                <a:spcPts val="0"/>
              </a:spcAft>
              <a:buSzPts val="5200"/>
              <a:buNone/>
              <a:defRPr sz="5200"/>
            </a:lvl2pPr>
            <a:lvl3pPr algn="ctr" lvl="2">
              <a:spcBef>
                <a:spcPts val="0"/>
              </a:spcBef>
              <a:spcAft>
                <a:spcPts val="0"/>
              </a:spcAft>
              <a:buSzPts val="5200"/>
              <a:buNone/>
              <a:defRPr sz="5200"/>
            </a:lvl3pPr>
            <a:lvl4pPr algn="ctr" lvl="3">
              <a:spcBef>
                <a:spcPts val="0"/>
              </a:spcBef>
              <a:spcAft>
                <a:spcPts val="0"/>
              </a:spcAft>
              <a:buSzPts val="5200"/>
              <a:buNone/>
              <a:defRPr sz="5200"/>
            </a:lvl4pPr>
            <a:lvl5pPr algn="ctr" lvl="4">
              <a:spcBef>
                <a:spcPts val="0"/>
              </a:spcBef>
              <a:spcAft>
                <a:spcPts val="0"/>
              </a:spcAft>
              <a:buSzPts val="5200"/>
              <a:buNone/>
              <a:defRPr sz="5200"/>
            </a:lvl5pPr>
            <a:lvl6pPr algn="ctr" lvl="5">
              <a:spcBef>
                <a:spcPts val="0"/>
              </a:spcBef>
              <a:spcAft>
                <a:spcPts val="0"/>
              </a:spcAft>
              <a:buSzPts val="5200"/>
              <a:buNone/>
              <a:defRPr sz="5200"/>
            </a:lvl6pPr>
            <a:lvl7pPr algn="ctr" lvl="6">
              <a:spcBef>
                <a:spcPts val="0"/>
              </a:spcBef>
              <a:spcAft>
                <a:spcPts val="0"/>
              </a:spcAft>
              <a:buSzPts val="5200"/>
              <a:buNone/>
              <a:defRPr sz="5200"/>
            </a:lvl7pPr>
            <a:lvl8pPr algn="ctr" lvl="7">
              <a:spcBef>
                <a:spcPts val="0"/>
              </a:spcBef>
              <a:spcAft>
                <a:spcPts val="0"/>
              </a:spcAft>
              <a:buSzPts val="5200"/>
              <a:buNone/>
              <a:defRPr sz="5200"/>
            </a:lvl8pPr>
            <a:lvl9pPr algn="ctr" lvl="8">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800"/>
              <a:buNone/>
              <a:defRPr sz="2800"/>
            </a:lvl1pPr>
            <a:lvl2pPr algn="ctr" lvl="1">
              <a:lnSpc>
                <a:spcPct val="100000"/>
              </a:lnSpc>
              <a:spcBef>
                <a:spcPts val="0"/>
              </a:spcBef>
              <a:spcAft>
                <a:spcPts val="0"/>
              </a:spcAft>
              <a:buSzPts val="2800"/>
              <a:buNone/>
              <a:defRPr sz="2800"/>
            </a:lvl2pPr>
            <a:lvl3pPr algn="ctr" lvl="2">
              <a:lnSpc>
                <a:spcPct val="100000"/>
              </a:lnSpc>
              <a:spcBef>
                <a:spcPts val="0"/>
              </a:spcBef>
              <a:spcAft>
                <a:spcPts val="0"/>
              </a:spcAft>
              <a:buSzPts val="2800"/>
              <a:buNone/>
              <a:defRPr sz="2800"/>
            </a:lvl3pPr>
            <a:lvl4pPr algn="ctr" lvl="3">
              <a:lnSpc>
                <a:spcPct val="100000"/>
              </a:lnSpc>
              <a:spcBef>
                <a:spcPts val="0"/>
              </a:spcBef>
              <a:spcAft>
                <a:spcPts val="0"/>
              </a:spcAft>
              <a:buSzPts val="2800"/>
              <a:buNone/>
              <a:defRPr sz="2800"/>
            </a:lvl4pPr>
            <a:lvl5pPr algn="ctr" lvl="4">
              <a:lnSpc>
                <a:spcPct val="100000"/>
              </a:lnSpc>
              <a:spcBef>
                <a:spcPts val="0"/>
              </a:spcBef>
              <a:spcAft>
                <a:spcPts val="0"/>
              </a:spcAft>
              <a:buSzPts val="2800"/>
              <a:buNone/>
              <a:defRPr sz="2800"/>
            </a:lvl5pPr>
            <a:lvl6pPr algn="ctr" lvl="5">
              <a:lnSpc>
                <a:spcPct val="100000"/>
              </a:lnSpc>
              <a:spcBef>
                <a:spcPts val="0"/>
              </a:spcBef>
              <a:spcAft>
                <a:spcPts val="0"/>
              </a:spcAft>
              <a:buSzPts val="2800"/>
              <a:buNone/>
              <a:defRPr sz="2800"/>
            </a:lvl6pPr>
            <a:lvl7pPr algn="ctr" lvl="6">
              <a:lnSpc>
                <a:spcPct val="100000"/>
              </a:lnSpc>
              <a:spcBef>
                <a:spcPts val="0"/>
              </a:spcBef>
              <a:spcAft>
                <a:spcPts val="0"/>
              </a:spcAft>
              <a:buSzPts val="2800"/>
              <a:buNone/>
              <a:defRPr sz="2800"/>
            </a:lvl7pPr>
            <a:lvl8pPr algn="ctr" lvl="7">
              <a:lnSpc>
                <a:spcPct val="100000"/>
              </a:lnSpc>
              <a:spcBef>
                <a:spcPts val="0"/>
              </a:spcBef>
              <a:spcAft>
                <a:spcPts val="0"/>
              </a:spcAft>
              <a:buSzPts val="2800"/>
              <a:buNone/>
              <a:defRPr sz="2800"/>
            </a:lvl8pPr>
            <a:lvl9pPr algn="ctr" lvl="8">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12000"/>
              <a:buNone/>
              <a:defRPr sz="12000"/>
            </a:lvl1pPr>
            <a:lvl2pPr algn="ctr" lvl="1">
              <a:spcBef>
                <a:spcPts val="0"/>
              </a:spcBef>
              <a:spcAft>
                <a:spcPts val="0"/>
              </a:spcAft>
              <a:buSzPts val="12000"/>
              <a:buNone/>
              <a:defRPr sz="12000"/>
            </a:lvl2pPr>
            <a:lvl3pPr algn="ctr" lvl="2">
              <a:spcBef>
                <a:spcPts val="0"/>
              </a:spcBef>
              <a:spcAft>
                <a:spcPts val="0"/>
              </a:spcAft>
              <a:buSzPts val="12000"/>
              <a:buNone/>
              <a:defRPr sz="12000"/>
            </a:lvl3pPr>
            <a:lvl4pPr algn="ctr" lvl="3">
              <a:spcBef>
                <a:spcPts val="0"/>
              </a:spcBef>
              <a:spcAft>
                <a:spcPts val="0"/>
              </a:spcAft>
              <a:buSzPts val="12000"/>
              <a:buNone/>
              <a:defRPr sz="12000"/>
            </a:lvl4pPr>
            <a:lvl5pPr algn="ctr" lvl="4">
              <a:spcBef>
                <a:spcPts val="0"/>
              </a:spcBef>
              <a:spcAft>
                <a:spcPts val="0"/>
              </a:spcAft>
              <a:buSzPts val="12000"/>
              <a:buNone/>
              <a:defRPr sz="12000"/>
            </a:lvl5pPr>
            <a:lvl6pPr algn="ctr" lvl="5">
              <a:spcBef>
                <a:spcPts val="0"/>
              </a:spcBef>
              <a:spcAft>
                <a:spcPts val="0"/>
              </a:spcAft>
              <a:buSzPts val="12000"/>
              <a:buNone/>
              <a:defRPr sz="12000"/>
            </a:lvl6pPr>
            <a:lvl7pPr algn="ctr" lvl="6">
              <a:spcBef>
                <a:spcPts val="0"/>
              </a:spcBef>
              <a:spcAft>
                <a:spcPts val="0"/>
              </a:spcAft>
              <a:buSzPts val="12000"/>
              <a:buNone/>
              <a:defRPr sz="12000"/>
            </a:lvl7pPr>
            <a:lvl8pPr algn="ctr" lvl="7">
              <a:spcBef>
                <a:spcPts val="0"/>
              </a:spcBef>
              <a:spcAft>
                <a:spcPts val="0"/>
              </a:spcAft>
              <a:buSzPts val="12000"/>
              <a:buNone/>
              <a:defRPr sz="12000"/>
            </a:lvl8pPr>
            <a:lvl9pPr algn="ctr" lvl="8">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t" anchorCtr="0" bIns="91425" lIns="91425" numCol="1" rIns="91425" spcFirstLastPara="1" tIns="91425" wrap="square">
            <a:normAutofit/>
          </a:bodyPr>
          <a:lstStyle>
            <a:lvl1pPr algn="ctr" indent="-342900" lvl="0" marL="457200">
              <a:spcBef>
                <a:spcPts val="0"/>
              </a:spcBef>
              <a:spcAft>
                <a:spcPts val="0"/>
              </a:spcAft>
              <a:buSzPts val="1800"/>
              <a:buChar char="●"/>
              <a:defRPr/>
            </a:lvl1pPr>
            <a:lvl2pPr algn="ctr" indent="-317500" lvl="1" marL="914400">
              <a:spcBef>
                <a:spcPts val="0"/>
              </a:spcBef>
              <a:spcAft>
                <a:spcPts val="0"/>
              </a:spcAft>
              <a:buSzPts val="1400"/>
              <a:buChar char="○"/>
              <a:defRPr/>
            </a:lvl2pPr>
            <a:lvl3pPr algn="ctr" indent="-317500" lvl="2" marL="1371600">
              <a:spcBef>
                <a:spcPts val="0"/>
              </a:spcBef>
              <a:spcAft>
                <a:spcPts val="0"/>
              </a:spcAft>
              <a:buSzPts val="1400"/>
              <a:buChar char="■"/>
              <a:defRPr/>
            </a:lvl3pPr>
            <a:lvl4pPr algn="ctr" indent="-317500" lvl="3" marL="1828800">
              <a:spcBef>
                <a:spcPts val="0"/>
              </a:spcBef>
              <a:spcAft>
                <a:spcPts val="0"/>
              </a:spcAft>
              <a:buSzPts val="1400"/>
              <a:buChar char="●"/>
              <a:defRPr/>
            </a:lvl4pPr>
            <a:lvl5pPr algn="ctr" indent="-317500" lvl="4" marL="2286000">
              <a:spcBef>
                <a:spcPts val="0"/>
              </a:spcBef>
              <a:spcAft>
                <a:spcPts val="0"/>
              </a:spcAft>
              <a:buSzPts val="1400"/>
              <a:buChar char="○"/>
              <a:defRPr/>
            </a:lvl5pPr>
            <a:lvl6pPr algn="ctr" indent="-317500" lvl="5" marL="2743200">
              <a:spcBef>
                <a:spcPts val="0"/>
              </a:spcBef>
              <a:spcAft>
                <a:spcPts val="0"/>
              </a:spcAft>
              <a:buSzPts val="1400"/>
              <a:buChar char="■"/>
              <a:defRPr/>
            </a:lvl6pPr>
            <a:lvl7pPr algn="ctr" indent="-317500" lvl="6" marL="3200400">
              <a:spcBef>
                <a:spcPts val="0"/>
              </a:spcBef>
              <a:spcAft>
                <a:spcPts val="0"/>
              </a:spcAft>
              <a:buSzPts val="1400"/>
              <a:buChar char="●"/>
              <a:defRPr/>
            </a:lvl7pPr>
            <a:lvl8pPr algn="ctr" indent="-317500" lvl="7" marL="3657600">
              <a:spcBef>
                <a:spcPts val="0"/>
              </a:spcBef>
              <a:spcAft>
                <a:spcPts val="0"/>
              </a:spcAft>
              <a:buSzPts val="1400"/>
              <a:buChar char="○"/>
              <a:defRPr/>
            </a:lvl8pPr>
            <a:lvl9pPr algn="ctr" indent="-317500" lvl="8" marL="4114800">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 anchorCtr="0" bIns="91425" lIns="91425" numCol="1" rIns="91425" spcFirstLastPara="1" tIns="91425" wrap="square">
            <a:normAutofit/>
          </a:bodyPr>
          <a:lstStyle>
            <a:lvl1pPr algn="ctr" lvl="0">
              <a:spcBef>
                <a:spcPts val="0"/>
              </a:spcBef>
              <a:spcAft>
                <a:spcPts val="0"/>
              </a:spcAft>
              <a:buSzPts val="3600"/>
              <a:buNone/>
              <a:defRPr sz="3600"/>
            </a:lvl1pPr>
            <a:lvl2pPr algn="ctr" lvl="1">
              <a:spcBef>
                <a:spcPts val="0"/>
              </a:spcBef>
              <a:spcAft>
                <a:spcPts val="0"/>
              </a:spcAft>
              <a:buSzPts val="3600"/>
              <a:buNone/>
              <a:defRPr sz="3600"/>
            </a:lvl2pPr>
            <a:lvl3pPr algn="ctr" lvl="2">
              <a:spcBef>
                <a:spcPts val="0"/>
              </a:spcBef>
              <a:spcAft>
                <a:spcPts val="0"/>
              </a:spcAft>
              <a:buSzPts val="3600"/>
              <a:buNone/>
              <a:defRPr sz="3600"/>
            </a:lvl3pPr>
            <a:lvl4pPr algn="ctr" lvl="3">
              <a:spcBef>
                <a:spcPts val="0"/>
              </a:spcBef>
              <a:spcAft>
                <a:spcPts val="0"/>
              </a:spcAft>
              <a:buSzPts val="3600"/>
              <a:buNone/>
              <a:defRPr sz="3600"/>
            </a:lvl4pPr>
            <a:lvl5pPr algn="ctr" lvl="4">
              <a:spcBef>
                <a:spcPts val="0"/>
              </a:spcBef>
              <a:spcAft>
                <a:spcPts val="0"/>
              </a:spcAft>
              <a:buSzPts val="3600"/>
              <a:buNone/>
              <a:defRPr sz="3600"/>
            </a:lvl5pPr>
            <a:lvl6pPr algn="ctr" lvl="5">
              <a:spcBef>
                <a:spcPts val="0"/>
              </a:spcBef>
              <a:spcAft>
                <a:spcPts val="0"/>
              </a:spcAft>
              <a:buSzPts val="3600"/>
              <a:buNone/>
              <a:defRPr sz="3600"/>
            </a:lvl6pPr>
            <a:lvl7pPr algn="ctr" lvl="6">
              <a:spcBef>
                <a:spcPts val="0"/>
              </a:spcBef>
              <a:spcAft>
                <a:spcPts val="0"/>
              </a:spcAft>
              <a:buSzPts val="3600"/>
              <a:buNone/>
              <a:defRPr sz="3600"/>
            </a:lvl7pPr>
            <a:lvl8pPr algn="ctr" lvl="7">
              <a:spcBef>
                <a:spcPts val="0"/>
              </a:spcBef>
              <a:spcAft>
                <a:spcPts val="0"/>
              </a:spcAft>
              <a:buSzPts val="3600"/>
              <a:buNone/>
              <a:defRPr sz="3600"/>
            </a:lvl8pPr>
            <a:lvl9pPr algn="ctr" lvl="8">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t"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t" anchorCtr="0" bIns="91425" lIns="91425" numCol="1" rIns="91425" spcFirstLastPara="1" tIns="91425" wrap="square">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t" anchorCtr="0" bIns="91425" lIns="91425" numCol="1" rIns="91425" spcFirstLastPara="1" tIns="91425" wrap="square">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b" anchorCtr="0" bIns="91425" lIns="91425" numCol="1" rIns="91425" spcFirstLastPara="1" tIns="91425" wrap="square">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t" anchorCtr="0" bIns="91425" lIns="91425" numCol="1" rIns="91425" spcFirstLastPara="1" tIns="91425" wrap="square">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 anchorCtr="0" bIns="91425" lIns="91425" numCol="1" rIns="91425" spcFirstLastPara="1" tIns="91425" wrap="square">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 anchorCtr="0" bIns="91425" lIns="91425" numCol="1" rIns="91425" spcFirstLastPara="1" tIns="91425" wrap="square">
            <a:noAutofit/>
          </a:bodyPr>
          <a:lstStyle/>
          <a:p>
            <a:pPr algn="l" indent="0" lvl="0" marL="0" rtl="0">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b" anchorCtr="0" bIns="91425" lIns="91425" numCol="1" rIns="91425" spcFirstLastPara="1" tIns="91425" wrap="square">
            <a:normAutofit/>
          </a:bodyPr>
          <a:lstStyle>
            <a:lvl1pPr algn="ctr" lvl="0">
              <a:spcBef>
                <a:spcPts val="0"/>
              </a:spcBef>
              <a:spcAft>
                <a:spcPts val="0"/>
              </a:spcAft>
              <a:buSzPts val="4200"/>
              <a:buNone/>
              <a:defRPr sz="4200"/>
            </a:lvl1pPr>
            <a:lvl2pPr algn="ctr" lvl="1">
              <a:spcBef>
                <a:spcPts val="0"/>
              </a:spcBef>
              <a:spcAft>
                <a:spcPts val="0"/>
              </a:spcAft>
              <a:buSzPts val="4200"/>
              <a:buNone/>
              <a:defRPr sz="4200"/>
            </a:lvl2pPr>
            <a:lvl3pPr algn="ctr" lvl="2">
              <a:spcBef>
                <a:spcPts val="0"/>
              </a:spcBef>
              <a:spcAft>
                <a:spcPts val="0"/>
              </a:spcAft>
              <a:buSzPts val="4200"/>
              <a:buNone/>
              <a:defRPr sz="4200"/>
            </a:lvl3pPr>
            <a:lvl4pPr algn="ctr" lvl="3">
              <a:spcBef>
                <a:spcPts val="0"/>
              </a:spcBef>
              <a:spcAft>
                <a:spcPts val="0"/>
              </a:spcAft>
              <a:buSzPts val="4200"/>
              <a:buNone/>
              <a:defRPr sz="4200"/>
            </a:lvl4pPr>
            <a:lvl5pPr algn="ctr" lvl="4">
              <a:spcBef>
                <a:spcPts val="0"/>
              </a:spcBef>
              <a:spcAft>
                <a:spcPts val="0"/>
              </a:spcAft>
              <a:buSzPts val="4200"/>
              <a:buNone/>
              <a:defRPr sz="4200"/>
            </a:lvl5pPr>
            <a:lvl6pPr algn="ctr" lvl="5">
              <a:spcBef>
                <a:spcPts val="0"/>
              </a:spcBef>
              <a:spcAft>
                <a:spcPts val="0"/>
              </a:spcAft>
              <a:buSzPts val="4200"/>
              <a:buNone/>
              <a:defRPr sz="4200"/>
            </a:lvl6pPr>
            <a:lvl7pPr algn="ctr" lvl="6">
              <a:spcBef>
                <a:spcPts val="0"/>
              </a:spcBef>
              <a:spcAft>
                <a:spcPts val="0"/>
              </a:spcAft>
              <a:buSzPts val="4200"/>
              <a:buNone/>
              <a:defRPr sz="4200"/>
            </a:lvl7pPr>
            <a:lvl8pPr algn="ctr" lvl="7">
              <a:spcBef>
                <a:spcPts val="0"/>
              </a:spcBef>
              <a:spcAft>
                <a:spcPts val="0"/>
              </a:spcAft>
              <a:buSzPts val="4200"/>
              <a:buNone/>
              <a:defRPr sz="4200"/>
            </a:lvl8pPr>
            <a:lvl9pPr algn="ctr" lvl="8">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t" anchorCtr="0" bIns="91425" lIns="91425" numCol="1" rIns="91425" spcFirstLastPara="1" tIns="91425" wrap="square">
            <a:normAutofit/>
          </a:bodyPr>
          <a:lstStyle>
            <a:lvl1pPr algn="ctr" lvl="0">
              <a:lnSpc>
                <a:spcPct val="100000"/>
              </a:lnSpc>
              <a:spcBef>
                <a:spcPts val="0"/>
              </a:spcBef>
              <a:spcAft>
                <a:spcPts val="0"/>
              </a:spcAft>
              <a:buSzPts val="2100"/>
              <a:buNone/>
              <a:defRPr sz="2100"/>
            </a:lvl1pPr>
            <a:lvl2pPr algn="ctr" lvl="1">
              <a:lnSpc>
                <a:spcPct val="100000"/>
              </a:lnSpc>
              <a:spcBef>
                <a:spcPts val="0"/>
              </a:spcBef>
              <a:spcAft>
                <a:spcPts val="0"/>
              </a:spcAft>
              <a:buSzPts val="2100"/>
              <a:buNone/>
              <a:defRPr sz="2100"/>
            </a:lvl2pPr>
            <a:lvl3pPr algn="ctr" lvl="2">
              <a:lnSpc>
                <a:spcPct val="100000"/>
              </a:lnSpc>
              <a:spcBef>
                <a:spcPts val="0"/>
              </a:spcBef>
              <a:spcAft>
                <a:spcPts val="0"/>
              </a:spcAft>
              <a:buSzPts val="2100"/>
              <a:buNone/>
              <a:defRPr sz="2100"/>
            </a:lvl3pPr>
            <a:lvl4pPr algn="ctr" lvl="3">
              <a:lnSpc>
                <a:spcPct val="100000"/>
              </a:lnSpc>
              <a:spcBef>
                <a:spcPts val="0"/>
              </a:spcBef>
              <a:spcAft>
                <a:spcPts val="0"/>
              </a:spcAft>
              <a:buSzPts val="2100"/>
              <a:buNone/>
              <a:defRPr sz="2100"/>
            </a:lvl4pPr>
            <a:lvl5pPr algn="ctr" lvl="4">
              <a:lnSpc>
                <a:spcPct val="100000"/>
              </a:lnSpc>
              <a:spcBef>
                <a:spcPts val="0"/>
              </a:spcBef>
              <a:spcAft>
                <a:spcPts val="0"/>
              </a:spcAft>
              <a:buSzPts val="2100"/>
              <a:buNone/>
              <a:defRPr sz="2100"/>
            </a:lvl5pPr>
            <a:lvl6pPr algn="ctr" lvl="5">
              <a:lnSpc>
                <a:spcPct val="100000"/>
              </a:lnSpc>
              <a:spcBef>
                <a:spcPts val="0"/>
              </a:spcBef>
              <a:spcAft>
                <a:spcPts val="0"/>
              </a:spcAft>
              <a:buSzPts val="2100"/>
              <a:buNone/>
              <a:defRPr sz="2100"/>
            </a:lvl6pPr>
            <a:lvl7pPr algn="ctr" lvl="6">
              <a:lnSpc>
                <a:spcPct val="100000"/>
              </a:lnSpc>
              <a:spcBef>
                <a:spcPts val="0"/>
              </a:spcBef>
              <a:spcAft>
                <a:spcPts val="0"/>
              </a:spcAft>
              <a:buSzPts val="2100"/>
              <a:buNone/>
              <a:defRPr sz="2100"/>
            </a:lvl7pPr>
            <a:lvl8pPr algn="ctr" lvl="7">
              <a:lnSpc>
                <a:spcPct val="100000"/>
              </a:lnSpc>
              <a:spcBef>
                <a:spcPts val="0"/>
              </a:spcBef>
              <a:spcAft>
                <a:spcPts val="0"/>
              </a:spcAft>
              <a:buSzPts val="2100"/>
              <a:buNone/>
              <a:defRPr sz="2100"/>
            </a:lvl8pPr>
            <a:lvl9pPr algn="ctr" lvl="8">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 anchorCtr="0" bIns="91425" lIns="91425" numCol="1" rIns="91425" spcFirstLastPara="1" tIns="91425" wrap="square">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 anchorCtr="0" bIns="91425" lIns="91425" numCol="1" rIns="91425" spcFirstLastPara="1" tIns="91425" wrap="square">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 anchorCtr="0" bIns="91425" lIns="91425" numCol="1" rIns="91425" spcFirstLastPara="1" tIns="91425" wrap="square">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indent="0" lvl="0" marL="0" rtl="0">
              <a:spcBef>
                <a:spcPts val="0"/>
              </a:spcBef>
              <a:spcAft>
                <a:spcPts val="0"/>
              </a:spcAft>
              <a:buNone/>
            </a:pPr>
            <a:fld id="{00000000-1234-1234-1234-123412341234}" type="slidenum">
              <a:rPr altLang="en"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2" Target="../slideLayouts/slideLayout11.xml" Type="http://schemas.openxmlformats.org/officeDocument/2006/relationships/slideLayout"/><Relationship Id="rId11" Target="../slideLayouts/slideLayout10.xml" Type="http://schemas.openxmlformats.org/officeDocument/2006/relationships/slideLayout"/><Relationship Id="rId9" Target="../slideLayouts/slideLayout8.xml" Type="http://schemas.openxmlformats.org/officeDocument/2006/relationships/slideLayout"/><Relationship Id="rId10" Target="../slideLayouts/slideLayout9.xml" Type="http://schemas.openxmlformats.org/officeDocument/2006/relationships/slideLayout"/><Relationship Id="rId8" Target="../slideLayouts/slideLayout7.xml" Type="http://schemas.openxmlformats.org/officeDocument/2006/relationships/slideLayout"/><Relationship Id="rId7" Target="../slideLayouts/slideLayout6.xml" Type="http://schemas.openxmlformats.org/officeDocument/2006/relationships/slideLayout"/><Relationship Id="rId6" Target="../slideLayouts/slideLayout5.xml" Type="http://schemas.openxmlformats.org/officeDocument/2006/relationships/slideLayout"/><Relationship Id="rId5" Target="../slideLayouts/slideLayout4.xml" Type="http://schemas.openxmlformats.org/officeDocument/2006/relationships/slideLayout"/><Relationship Id="rId4" Target="../slideLayouts/slideLayout3.xml" Type="http://schemas.openxmlformats.org/officeDocument/2006/relationships/slideLayout"/><Relationship Id="rId3" Target="../slideLayouts/slideLayout2.xml" Type="http://schemas.openxmlformats.org/officeDocument/2006/relationships/slideLayout"/><Relationship Id="rId2" Target="../slideLayouts/slideLayout1.xml" Type="http://schemas.openxmlformats.org/officeDocument/2006/relationships/slideLayout"/><Relationship Id="rId1"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t" anchorCtr="0" bIns="91425" lIns="91425" numCol="1" rIns="91425" spcFirstLastPara="1" tIns="91425" wrap="square">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t" anchorCtr="0" bIns="91425" lIns="91425" numCol="1" rIns="91425" spcFirstLastPara="1" tIns="91425" wrap="square">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 anchorCtr="0" bIns="91425" lIns="91425" numCol="1" rIns="91425" spcFirstLastPara="1" tIns="91425" wrap="square">
            <a:normAutofit/>
          </a:bodyPr>
          <a:lstStyle>
            <a:lvl1pPr algn="r" lvl="0">
              <a:buNone/>
              <a:defRPr sz="1000">
                <a:solidFill>
                  <a:schemeClr val="dk2"/>
                </a:solidFill>
              </a:defRPr>
            </a:lvl1pPr>
            <a:lvl2pPr algn="r" lvl="1">
              <a:buNone/>
              <a:defRPr sz="1000">
                <a:solidFill>
                  <a:schemeClr val="dk2"/>
                </a:solidFill>
              </a:defRPr>
            </a:lvl2pPr>
            <a:lvl3pPr algn="r" lvl="2">
              <a:buNone/>
              <a:defRPr sz="1000">
                <a:solidFill>
                  <a:schemeClr val="dk2"/>
                </a:solidFill>
              </a:defRPr>
            </a:lvl3pPr>
            <a:lvl4pPr algn="r" lvl="3">
              <a:buNone/>
              <a:defRPr sz="1000">
                <a:solidFill>
                  <a:schemeClr val="dk2"/>
                </a:solidFill>
              </a:defRPr>
            </a:lvl4pPr>
            <a:lvl5pPr algn="r" lvl="4">
              <a:buNone/>
              <a:defRPr sz="1000">
                <a:solidFill>
                  <a:schemeClr val="dk2"/>
                </a:solidFill>
              </a:defRPr>
            </a:lvl5pPr>
            <a:lvl6pPr algn="r" lvl="5">
              <a:buNone/>
              <a:defRPr sz="1000">
                <a:solidFill>
                  <a:schemeClr val="dk2"/>
                </a:solidFill>
              </a:defRPr>
            </a:lvl6pPr>
            <a:lvl7pPr algn="r" lvl="6">
              <a:buNone/>
              <a:defRPr sz="1000">
                <a:solidFill>
                  <a:schemeClr val="dk2"/>
                </a:solidFill>
              </a:defRPr>
            </a:lvl7pPr>
            <a:lvl8pPr algn="r" lvl="7">
              <a:buNone/>
              <a:defRPr sz="1000">
                <a:solidFill>
                  <a:schemeClr val="dk2"/>
                </a:solidFill>
              </a:defRPr>
            </a:lvl8pPr>
            <a:lvl9pPr algn="r" lvl="8">
              <a:buNone/>
              <a:defRPr sz="1000">
                <a:solidFill>
                  <a:schemeClr val="dk2"/>
                </a:solidFill>
              </a:defRPr>
            </a:lvl9pPr>
          </a:lstStyle>
          <a:p>
            <a:pPr algn="r" indent="0" lvl="0" marL="0" rtl="0">
              <a:spcBef>
                <a:spcPts val="0"/>
              </a:spcBef>
              <a:spcAft>
                <a:spcPts val="0"/>
              </a:spcAft>
              <a:buNone/>
            </a:pPr>
            <a:fld id="{00000000-1234-1234-1234-123412341234}" type="slidenum">
              <a:rPr altLang="en" lang="en"/>
              <a:t>‹#›</a:t>
            </a:fld>
            <a:endParaRPr/>
          </a:p>
        </p:txBody>
      </p:sp>
    </p:spTree>
  </p:cSld>
  <p:clrMap accent1="accent1" accent2="accent2" accent3="accent3" accent4="accent4" accent5="accent5" accent6="accent6" bg1="lt1" bg2="dk2" folHlink="folHlink" hlink="hlink" tx1="dk1" tx2="lt2"/>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titleStyle>
    <p:body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bodyStyle>
    <p:otherStyle>
      <a:defPPr algn="l" lvl="0" marR="0" rtl="0">
        <a:lnSpc>
          <a:spcPct val="100000"/>
        </a:lnSpc>
        <a:spcBef>
          <a:spcPts val="0"/>
        </a:spcBef>
        <a:spcAft>
          <a:spcPts val="0"/>
        </a:spcAft>
      </a:defPPr>
      <a:lvl1pPr algn="l" lvl="0"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1pPr>
      <a:lvl2pPr algn="l" lvl="1"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2pPr>
      <a:lvl3pPr algn="l" lvl="2"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3pPr>
      <a:lvl4pPr algn="l" lvl="3"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4pPr>
      <a:lvl5pPr algn="l" lvl="4"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5pPr>
      <a:lvl6pPr algn="l" lvl="5"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6pPr>
      <a:lvl7pPr algn="l" lvl="6"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7pPr>
      <a:lvl8pPr algn="l" lvl="7"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8pPr>
      <a:lvl9pPr algn="l" lvl="8" marR="0" rtl="0">
        <a:lnSpc>
          <a:spcPct val="100000"/>
        </a:lnSpc>
        <a:spcBef>
          <a:spcPts val="0"/>
        </a:spcBef>
        <a:spcAft>
          <a:spcPts val="0"/>
        </a:spcAft>
        <a:buClr>
          <a:srgbClr val="000000"/>
        </a:buClr>
        <a:buFont typeface="Arial"/>
        <a:defRPr b="0" cap="none" i="0" strike="noStrike" sz="1400" u="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arget="../media/image2.jp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2" Target="../notesSlides/notesSlide10.xml" Type="http://schemas.openxmlformats.org/officeDocument/2006/relationships/notesSlid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4" Target="../media/image4.jpg" Type="http://schemas.openxmlformats.org/officeDocument/2006/relationships/image"/><Relationship Id="rId3" Target="http://www.youtube.com/watch?v=ZH2wGpEZVgE" TargetMode="External" Type="http://schemas.openxmlformats.org/officeDocument/2006/relationships/hyperlink"/><Relationship Id="rId2" Target="../notesSlides/notesSlide11.xml" Type="http://schemas.openxmlformats.org/officeDocument/2006/relationships/notesSlid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10" Target="http://www.noceilings.org/" TargetMode="External" Type="http://schemas.openxmlformats.org/officeDocument/2006/relationships/hyperlink"/><Relationship Id="rId9" Target="https://arxiv.org/abs/2312.11359." TargetMode="External" Type="http://schemas.openxmlformats.org/officeDocument/2006/relationships/hyperlink"/><Relationship Id="rId8" Target="https://medium.com/nightingale/designing-a-data-visualization-dashboard-like-it-was-a-game-b347858c1bce" TargetMode="External" Type="http://schemas.openxmlformats.org/officeDocument/2006/relationships/hyperlink"/><Relationship Id="rId7" Target="https://illinois-soil-health-tool.org/" TargetMode="External" Type="http://schemas.openxmlformats.org/officeDocument/2006/relationships/hyperlink"/><Relationship Id="rId6" Target="https://www.youtube.com/watch?v=ZH2wGpEZVgE" TargetMode="External" Type="http://schemas.openxmlformats.org/officeDocument/2006/relationships/hyperlink"/><Relationship Id="rId5" Target="https://www.doi.org/10.21105/joss.05593." TargetMode="External" Type="http://schemas.openxmlformats.org/officeDocument/2006/relationships/hyperlink"/><Relationship Id="rId4" Target="https://www.youtube.com/watch?v=dBmIkEvEBtA" TargetMode="External" Type="http://schemas.openxmlformats.org/officeDocument/2006/relationships/hyperlink"/><Relationship Id="rId3" Target="https://www.ludicamag.com/spiritfarer-la-morte-felice/" TargetMode="External" Type="http://schemas.openxmlformats.org/officeDocument/2006/relationships/hyperlink"/><Relationship Id="rId2" Target="../notesSlides/notesSlide12.xml" Type="http://schemas.openxmlformats.org/officeDocument/2006/relationships/notesSlid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5.png" Type="http://schemas.openxmlformats.org/officeDocument/2006/relationships/image"/><Relationship Id="rId2" Target="../notesSlides/notesSlide13.xml" Type="http://schemas.openxmlformats.org/officeDocument/2006/relationships/notesSlid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2" Target="../notesSlides/notesSlide2.xml" Type="http://schemas.openxmlformats.org/officeDocument/2006/relationships/notesSlid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2" Target="../notesSlides/notesSlide3.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4" Target="../media/image8.jpg" Type="http://schemas.openxmlformats.org/officeDocument/2006/relationships/image"/><Relationship Id="rId3" Target="http://www.youtube.com/watch?v=dBmIkEvEBtA" TargetMode="External" Type="http://schemas.openxmlformats.org/officeDocument/2006/relationships/hyperlink"/><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2" Target="../notesSlides/notesSlide5.xml" Type="http://schemas.openxmlformats.org/officeDocument/2006/relationships/notesSlid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4" Target="../media/image3.png" Type="http://schemas.openxmlformats.org/officeDocument/2006/relationships/image"/><Relationship Id="rId3" Target="https://illinois-soil-health-tool.org/" TargetMode="External" Type="http://schemas.openxmlformats.org/officeDocument/2006/relationships/hyperlink"/><Relationship Id="rId2" Target="../notesSlides/notesSlide6.xml" Type="http://schemas.openxmlformats.org/officeDocument/2006/relationships/notesSlid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4" Target="../media/image1.png" Type="http://schemas.openxmlformats.org/officeDocument/2006/relationships/image"/><Relationship Id="rId3" Target="../media/image7.png" Type="http://schemas.openxmlformats.org/officeDocument/2006/relationships/image"/><Relationship Id="rId2" Target="../notesSlides/notesSlide7.xml" Type="http://schemas.openxmlformats.org/officeDocument/2006/relationships/notesSlide"/><Relationship Id="rId1" Target="../slideLayouts/slideLayout1.xml" Type="http://schemas.openxmlformats.org/officeDocument/2006/relationships/slideLayout"/></Relationships>
</file>

<file path=ppt/slides/_rels/slide8.xml.rels><?xml version="1.0" encoding="UTF-8" standalone="yes"?><Relationships xmlns="http://schemas.openxmlformats.org/package/2006/relationships"><Relationship Id="rId5" Target="http://www.noceilings.org" TargetMode="External" Type="http://schemas.openxmlformats.org/officeDocument/2006/relationships/hyperlink"/><Relationship Id="rId4" Target="https://global-plastics-tool.org" TargetMode="External" Type="http://schemas.openxmlformats.org/officeDocument/2006/relationships/hyperlink"/><Relationship Id="rId3" Target="../media/image6.png" Type="http://schemas.openxmlformats.org/officeDocument/2006/relationships/image"/><Relationship Id="rId2" Target="../notesSlides/notesSlide8.xml" Type="http://schemas.openxmlformats.org/officeDocument/2006/relationships/notesSlid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2" Target="../notesSlides/notesSlide9.xml" Type="http://schemas.openxmlformats.org/officeDocument/2006/relationships/notesSlide"/><Relationship Id="rId1" Target="../slideLayouts/slideLayout1.xml" Type="http://schemas.openxmlformats.org/officeDocument/2006/relationships/slideLayout"/></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nvSpPr>
        <p:spPr>
          <a:xfrm>
            <a:off x="5478725" y="1681350"/>
            <a:ext cx="3397800" cy="1780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2500">
                <a:latin typeface="IBM Plex Mono"/>
                <a:ea typeface="IBM Plex Mono"/>
                <a:cs typeface="IBM Plex Mono"/>
                <a:sym typeface="IBM Plex Mono"/>
              </a:rPr>
              <a:t>Architecture</a:t>
            </a:r>
            <a:endParaRPr b="1" sz="2500">
              <a:solidFill>
                <a:srgbClr val="000000"/>
              </a:solidFill>
              <a:latin typeface="IBM Plex Mono"/>
              <a:ea typeface="IBM Plex Mono"/>
              <a:cs typeface="IBM Plex Mono"/>
              <a:sym typeface="IBM Plex Mono"/>
            </a:endParaRPr>
          </a:p>
          <a:p>
            <a:pPr algn="l" indent="0" lvl="0" marL="0" rtl="0">
              <a:spcBef>
                <a:spcPts val="0"/>
              </a:spcBef>
              <a:spcAft>
                <a:spcPts val="0"/>
              </a:spcAft>
              <a:buNone/>
            </a:pPr>
            <a:r>
              <a:t/>
            </a:r>
            <a:endParaRPr sz="2500">
              <a:solidFill>
                <a:srgbClr val="000000"/>
              </a:solidFill>
              <a:latin typeface="IBM Plex Mono"/>
              <a:ea typeface="IBM Plex Mono"/>
              <a:cs typeface="IBM Plex Mono"/>
              <a:sym typeface="IBM Plex Mono"/>
            </a:endParaRPr>
          </a:p>
          <a:p>
            <a:pPr algn="l" indent="0" lvl="0" marL="0" rtl="0">
              <a:spcBef>
                <a:spcPts val="0"/>
              </a:spcBef>
              <a:spcAft>
                <a:spcPts val="0"/>
              </a:spcAft>
              <a:buClr>
                <a:srgbClr val="000000"/>
              </a:buClr>
              <a:buSzPts val="1100"/>
              <a:buFont typeface="Arial"/>
              <a:buNone/>
            </a:pPr>
            <a:r>
              <a:rPr altLang="en" lang="en" sz="1800">
                <a:solidFill>
                  <a:srgbClr val="000000"/>
                </a:solidFill>
                <a:latin typeface="Lora"/>
                <a:ea typeface="Lora"/>
                <a:cs typeface="Lora"/>
                <a:sym typeface="Lora"/>
              </a:rPr>
              <a:t>A Samuel Pottinger</a:t>
            </a:r>
            <a:endParaRPr sz="1800">
              <a:solidFill>
                <a:srgbClr val="000000"/>
              </a:solidFill>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solidFill>
                  <a:srgbClr val="000000"/>
                </a:solidFill>
                <a:latin typeface="Lora"/>
                <a:ea typeface="Lora"/>
                <a:cs typeface="Lora"/>
                <a:sym typeface="Lora"/>
              </a:rPr>
              <a:t>Stat 198: IDSV</a:t>
            </a:r>
            <a:endParaRPr sz="1800">
              <a:solidFill>
                <a:srgbClr val="000000"/>
              </a:solidFill>
              <a:latin typeface="Lora"/>
              <a:ea typeface="Lora"/>
              <a:cs typeface="Lora"/>
              <a:sym typeface="Lora"/>
            </a:endParaRPr>
          </a:p>
          <a:p>
            <a:pPr algn="l" indent="0" lvl="0" marL="0" rtl="0">
              <a:spcBef>
                <a:spcPts val="0"/>
              </a:spcBef>
              <a:spcAft>
                <a:spcPts val="0"/>
              </a:spcAft>
              <a:buClr>
                <a:srgbClr val="000000"/>
              </a:buClr>
              <a:buSzPts val="1100"/>
              <a:buFont typeface="Arial"/>
              <a:buNone/>
            </a:pPr>
            <a:r>
              <a:rPr altLang="en" lang="en" sz="1800">
                <a:latin typeface="Lora"/>
                <a:ea typeface="Lora"/>
                <a:cs typeface="Lora"/>
                <a:sym typeface="Lora"/>
              </a:rPr>
              <a:t>April 7</a:t>
            </a:r>
            <a:r>
              <a:rPr altLang="en" lang="en" sz="1800">
                <a:solidFill>
                  <a:srgbClr val="000000"/>
                </a:solidFill>
                <a:latin typeface="Lora"/>
                <a:ea typeface="Lora"/>
                <a:cs typeface="Lora"/>
                <a:sym typeface="Lora"/>
              </a:rPr>
              <a:t>, 2025</a:t>
            </a:r>
            <a:endParaRPr sz="2500">
              <a:solidFill>
                <a:srgbClr val="000000"/>
              </a:solidFill>
              <a:latin typeface="IBM Plex Mono"/>
              <a:ea typeface="IBM Plex Mono"/>
              <a:cs typeface="IBM Plex Mono"/>
              <a:sym typeface="IBM Plex Mono"/>
            </a:endParaRPr>
          </a:p>
        </p:txBody>
      </p:sp>
      <p:pic>
        <p:nvPicPr>
          <p:cNvPr id="63" name="Google Shape;63;p14"/>
          <p:cNvPicPr preferRelativeResize="0"/>
          <p:nvPr/>
        </p:nvPicPr>
        <p:blipFill>
          <a:blip r:embed="rId3">
            <a:alphaModFix/>
          </a:blip>
          <a:stretch>
            <a:fillRect/>
          </a:stretch>
        </p:blipFill>
        <p:spPr>
          <a:xfrm>
            <a:off x="165000" y="1180350"/>
            <a:ext cx="4947000" cy="2782800"/>
          </a:xfrm>
          <a:prstGeom prst="roundRect">
            <a:avLst>
              <a:gd fmla="val 10380" name="adj"/>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31" name="Google Shape;131;p23"/>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132" name="Google Shape;132;p23"/>
          <p:cNvSpPr txBox="1"/>
          <p:nvPr/>
        </p:nvSpPr>
        <p:spPr>
          <a:xfrm>
            <a:off x="761850" y="1583175"/>
            <a:ext cx="7496400" cy="2084100"/>
          </a:xfrm>
          <a:prstGeom prst="rect">
            <a:avLst/>
          </a:prstGeom>
          <a:noFill/>
          <a:ln>
            <a:noFill/>
          </a:ln>
        </p:spPr>
        <p:txBody>
          <a:bodyPr anchor="t" anchorCtr="0" bIns="91425" lIns="91425" numCol="1" rIns="91425" spcFirstLastPara="1" tIns="91425" wrap="square">
            <a:noAutofit/>
          </a:bodyPr>
          <a:lstStyle/>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Example of level design.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Three architectures applied to data visualization from games.</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Revisiting the AFSC GAP visualization.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b="1" lang="en" sz="1700">
                <a:solidFill>
                  <a:schemeClr val="dk1"/>
                </a:solidFill>
                <a:latin typeface="Lora"/>
                <a:ea typeface="Lora"/>
                <a:cs typeface="Lora"/>
                <a:sym typeface="Lora"/>
              </a:rPr>
              <a:t>Mario Level 1-1</a:t>
            </a:r>
            <a:endParaRPr b="1" sz="1700">
              <a:solidFill>
                <a:schemeClr val="dk1"/>
              </a:solidFill>
              <a:latin typeface="Lora"/>
              <a:ea typeface="Lora"/>
              <a:cs typeface="Lora"/>
              <a:sym typeface="Lor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38" name="Google Shape;138;p24"/>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Mario World 1-1</a:t>
            </a:r>
            <a:endParaRPr b="1" sz="1000"/>
          </a:p>
        </p:txBody>
      </p:sp>
      <p:sp>
        <p:nvSpPr>
          <p:cNvPr id="139" name="Google Shape;139;p24"/>
          <p:cNvSpPr txBox="1"/>
          <p:nvPr/>
        </p:nvSpPr>
        <p:spPr>
          <a:xfrm>
            <a:off x="3257550" y="1162050"/>
            <a:ext cx="3549300" cy="4617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t/>
            </a:r>
            <a:endParaRPr sz="1800">
              <a:solidFill>
                <a:schemeClr val="dk2"/>
              </a:solidFill>
            </a:endParaRPr>
          </a:p>
        </p:txBody>
      </p:sp>
      <p:pic>
        <p:nvPicPr>
          <p:cNvPr descr="How does Super Mario Bros teach you to play purely through level design? Game Designer Dan &quot;OtherDan&quot; Emmons breaks down the mechanics and offers a lesson in game design techniques.  Subscribe for episodes every other Thursday! http://bit.ly/SubToEC ___________  Follow our Twitch stream to chat with Dan live about game design!  http://bit.ly/ECTwitch ___________  Recommended for you!  Find more interesting puzzle-platformer gameplay. The Swapper: http://bit.ly/1kwG30g  Learn how to make a good game tutorial. Tutorial 101: http://bit.ly/1kAIBt4 ___________  Get the theme music &quot;Birmingham Beatdown&quot; here! http://bit.ly/1p2rzHn" id="140" name="Google Shape;140;p24" title="Design Club - Super Mario Bros: Level 1-1 - How Super Mario Mastered Level Design">
            <a:hlinkClick r:id="rId3"/>
          </p:cNvPr>
          <p:cNvPicPr preferRelativeResize="0"/>
          <p:nvPr/>
        </p:nvPicPr>
        <p:blipFill>
          <a:blip r:embed="rId4">
            <a:alphaModFix/>
          </a:blip>
          <a:stretch>
            <a:fillRect/>
          </a:stretch>
        </p:blipFill>
        <p:spPr>
          <a:xfrm>
            <a:off x="942975" y="771525"/>
            <a:ext cx="7258050" cy="4082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46" name="Google Shape;146;p25"/>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Citations</a:t>
            </a:r>
            <a:endParaRPr b="1" sz="1000"/>
          </a:p>
        </p:txBody>
      </p:sp>
      <p:sp>
        <p:nvSpPr>
          <p:cNvPr id="147" name="Google Shape;147;p25"/>
          <p:cNvSpPr txBox="1"/>
          <p:nvPr/>
        </p:nvSpPr>
        <p:spPr>
          <a:xfrm>
            <a:off x="236850" y="637925"/>
            <a:ext cx="8546400" cy="4320000"/>
          </a:xfrm>
          <a:prstGeom prst="rect">
            <a:avLst/>
          </a:prstGeom>
          <a:noFill/>
          <a:ln>
            <a:noFill/>
          </a:ln>
        </p:spPr>
        <p:txBody>
          <a:bodyPr anchor="t" anchorCtr="0" bIns="91425" lIns="91425" numCol="1" rIns="91425" spcFirstLastPara="1" tIns="91425" wrap="square">
            <a:noAutofit/>
          </a:bodyPr>
          <a:lstStyle/>
          <a:p>
            <a:pPr algn="l" indent="-282575" lvl="0" marL="457200" rtl="0">
              <a:lnSpc>
                <a:spcPct val="115000"/>
              </a:lnSpc>
              <a:spcBef>
                <a:spcPts val="800"/>
              </a:spcBef>
              <a:spcAft>
                <a:spcPts val="0"/>
              </a:spcAft>
              <a:buClr>
                <a:srgbClr val="333333"/>
              </a:buClr>
              <a:buSzPts val="850"/>
              <a:buChar char="●"/>
            </a:pPr>
            <a:r>
              <a:rPr altLang="en" lang="en" sz="850">
                <a:solidFill>
                  <a:srgbClr val="333333"/>
                </a:solidFill>
                <a:highlight>
                  <a:srgbClr val="FFFFFF"/>
                </a:highlight>
              </a:rPr>
              <a:t>G. Nicoli, "Spiritfarer: la morte felice," Ludica, 2020. Available: </a:t>
            </a:r>
            <a:r>
              <a:rPr altLang="en" lang="en" sz="850" u="sng">
                <a:solidFill>
                  <a:srgbClr val="1010F0"/>
                </a:solidFill>
                <a:highlight>
                  <a:srgbClr val="FFFFFF"/>
                </a:highlight>
                <a:hlinkClick r:id="rId3">
                  <a:extLst>
                    <a:ext uri="{A12FA001-AC4F-418D-AE19-62706E023703}">
                      <ahyp:hlinkClr val="tx"/>
                    </a:ext>
                  </a:extLst>
                </a:hlinkClick>
              </a:rPr>
              <a:t>https://www.ludicamag.com/spiritfarer-la-morte-felice/</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M. Brown, "Super Mario 3D World's 4 Step Level Design," Game Maker's Toolkit, 2015. Available: </a:t>
            </a:r>
            <a:r>
              <a:rPr altLang="en" lang="en" sz="850" u="sng">
                <a:solidFill>
                  <a:srgbClr val="1010F0"/>
                </a:solidFill>
                <a:highlight>
                  <a:srgbClr val="FFFFFF"/>
                </a:highlight>
                <a:hlinkClick r:id="rId4">
                  <a:extLst>
                    <a:ext uri="{A12FA001-AC4F-418D-AE19-62706E023703}">
                      <ahyp:hlinkClr val="tx"/>
                    </a:ext>
                  </a:extLst>
                </a:hlinkClick>
              </a:rPr>
              <a:t>https://www.youtube.com/watch?v=dBmIkEvEBtA</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Pottinger and G. Zarpellon, "Pyafscgap.org: Open source multi-modal Python-based tools for NOAA AFSC RACE GAP," JOSS, 2023. doi: </a:t>
            </a:r>
            <a:r>
              <a:rPr altLang="en" lang="en" sz="850" u="sng">
                <a:solidFill>
                  <a:srgbClr val="1010F0"/>
                </a:solidFill>
                <a:highlight>
                  <a:srgbClr val="FFFFFF"/>
                </a:highlight>
                <a:hlinkClick r:id="rId5">
                  <a:extLst>
                    <a:ext uri="{A12FA001-AC4F-418D-AE19-62706E023703}">
                      <ahyp:hlinkClr val="tx"/>
                    </a:ext>
                  </a:extLst>
                </a:hlinkClick>
              </a:rPr>
              <a:t>10.21105/joss.05593.</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D. Emmons and J. Portnow, "Design Club - Super Mario Bros: Level 1-1," Extra Credits, 2014. Available: </a:t>
            </a:r>
            <a:r>
              <a:rPr altLang="en" lang="en" sz="850" u="sng">
                <a:solidFill>
                  <a:srgbClr val="1010F0"/>
                </a:solidFill>
                <a:highlight>
                  <a:srgbClr val="FFFFFF"/>
                </a:highlight>
                <a:hlinkClick r:id="rId6">
                  <a:extLst>
                    <a:ext uri="{A12FA001-AC4F-418D-AE19-62706E023703}">
                      <ahyp:hlinkClr val="tx"/>
                    </a:ext>
                  </a:extLst>
                </a:hlinkClick>
              </a:rPr>
              <a:t>https://www.youtube.com/watch?v=ZH2wGpEZVgE</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"Illinois Soil Health," University of California, 2023. Available: </a:t>
            </a:r>
            <a:r>
              <a:rPr altLang="en" lang="en" sz="850" u="sng">
                <a:solidFill>
                  <a:srgbClr val="1010F0"/>
                </a:solidFill>
                <a:highlight>
                  <a:srgbClr val="FFFFFF"/>
                </a:highlight>
                <a:hlinkClick r:id="rId7">
                  <a:extLst>
                    <a:ext uri="{A12FA001-AC4F-418D-AE19-62706E023703}">
                      <ahyp:hlinkClr val="tx"/>
                    </a:ext>
                  </a:extLst>
                </a:hlinkClick>
              </a:rPr>
              <a:t>https://illinois-soil-health-tool.org/</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E. Meeks, "Designing a Data Visualization Dashboard Like It was a Game," Nightingale, 2018. Available: </a:t>
            </a:r>
            <a:r>
              <a:rPr altLang="en" lang="en" sz="850" u="sng">
                <a:solidFill>
                  <a:srgbClr val="1010F0"/>
                </a:solidFill>
                <a:highlight>
                  <a:srgbClr val="FFFFFF"/>
                </a:highlight>
                <a:hlinkClick r:id="rId8">
                  <a:extLst>
                    <a:ext uri="{A12FA001-AC4F-418D-AE19-62706E023703}">
                      <ahyp:hlinkClr val="tx"/>
                    </a:ext>
                  </a:extLst>
                </a:hlinkClick>
              </a:rPr>
              <a:t>https://medium.com/nightingale/designing-a-data-visualization-dashboard-like-it-was-a-game-b347858c1bce</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A. Pottinger, N. Biyani, R. Geyer, D. J. McCauley, M. de Bruyn, M. R. Morse, N. Nathan, K. Koy, and C. Martinez, "Combining Game Design and Data Visualization to Inform Plastics Policy: Fostering Collaboration between Science, Decision-Makers, and Artificial Intelligence," Arxiv, 2023. Available: </a:t>
            </a:r>
            <a:r>
              <a:rPr altLang="en" lang="en" sz="850" u="sng">
                <a:solidFill>
                  <a:srgbClr val="1010F0"/>
                </a:solidFill>
                <a:highlight>
                  <a:srgbClr val="FFFFFF"/>
                </a:highlight>
                <a:hlinkClick r:id="rId9">
                  <a:extLst>
                    <a:ext uri="{A12FA001-AC4F-418D-AE19-62706E023703}">
                      <ahyp:hlinkClr val="tx"/>
                    </a:ext>
                  </a:extLst>
                </a:hlinkClick>
              </a:rPr>
              <a:t>https://arxiv.org/abs/2312.11359.</a:t>
            </a:r>
            <a:endParaRPr sz="850" u="sng">
              <a:solidFill>
                <a:srgbClr val="1010F0"/>
              </a:solidFill>
              <a:highlight>
                <a:srgbClr val="FFFFFF"/>
              </a:highlight>
            </a:endParaRPr>
          </a:p>
          <a:p>
            <a:pPr algn="l" indent="-282575" lvl="0" marL="457200" rtl="0">
              <a:lnSpc>
                <a:spcPct val="115000"/>
              </a:lnSpc>
              <a:spcBef>
                <a:spcPts val="0"/>
              </a:spcBef>
              <a:spcAft>
                <a:spcPts val="0"/>
              </a:spcAft>
              <a:buClr>
                <a:srgbClr val="333333"/>
              </a:buClr>
              <a:buSzPts val="850"/>
              <a:buChar char="●"/>
            </a:pPr>
            <a:r>
              <a:rPr altLang="en" lang="en" sz="850">
                <a:solidFill>
                  <a:srgbClr val="333333"/>
                </a:solidFill>
                <a:highlight>
                  <a:srgbClr val="FFFFFF"/>
                </a:highlight>
              </a:rPr>
              <a:t>Fathom Information Design, "No Ceilings," The Clinton Foundation, 2015. Available: </a:t>
            </a:r>
            <a:r>
              <a:rPr altLang="en" lang="en" sz="850" u="sng">
                <a:solidFill>
                  <a:srgbClr val="1010F0"/>
                </a:solidFill>
                <a:highlight>
                  <a:srgbClr val="FFFFFF"/>
                </a:highlight>
                <a:hlinkClick r:id="rId10">
                  <a:extLst>
                    <a:ext uri="{A12FA001-AC4F-418D-AE19-62706E023703}">
                      <ahyp:hlinkClr val="tx"/>
                    </a:ext>
                  </a:extLst>
                </a:hlinkClick>
              </a:rPr>
              <a:t>http://www.noceilings.org/</a:t>
            </a:r>
            <a:endParaRPr sz="1100">
              <a:solidFill>
                <a:schemeClr val="dk1"/>
              </a:solidFill>
              <a:latin typeface="Lora"/>
              <a:ea typeface="Lora"/>
              <a:cs typeface="Lora"/>
              <a:sym typeface="Lor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6"/>
          <p:cNvPicPr preferRelativeResize="0"/>
          <p:nvPr/>
        </p:nvPicPr>
        <p:blipFill>
          <a:blip r:embed="rId3">
            <a:alphaModFix/>
          </a:blip>
          <a:stretch>
            <a:fillRect/>
          </a:stretch>
        </p:blipFill>
        <p:spPr>
          <a:xfrm>
            <a:off x="2421563" y="2238025"/>
            <a:ext cx="4300876" cy="667450"/>
          </a:xfrm>
          <a:prstGeom prst="rect">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69" name="Google Shape;69;p15"/>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Quick note about the rest of class</a:t>
            </a:r>
            <a:endParaRPr b="1" sz="1000"/>
          </a:p>
        </p:txBody>
      </p:sp>
      <p:sp>
        <p:nvSpPr>
          <p:cNvPr id="70" name="Google Shape;70;p15"/>
          <p:cNvSpPr txBox="1"/>
          <p:nvPr/>
        </p:nvSpPr>
        <p:spPr>
          <a:xfrm>
            <a:off x="981000" y="1539300"/>
            <a:ext cx="7182000" cy="2064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1700">
                <a:solidFill>
                  <a:schemeClr val="dk1"/>
                </a:solidFill>
                <a:latin typeface="Lora"/>
                <a:ea typeface="Lora"/>
                <a:cs typeface="Lora"/>
                <a:sym typeface="Lora"/>
              </a:rPr>
              <a:t>Wednesday</a:t>
            </a:r>
            <a:r>
              <a:rPr altLang="en" b="1" lang="en" sz="1700">
                <a:solidFill>
                  <a:schemeClr val="dk1"/>
                </a:solidFill>
                <a:latin typeface="Lora"/>
                <a:ea typeface="Lora"/>
                <a:cs typeface="Lora"/>
                <a:sym typeface="Lora"/>
              </a:rPr>
              <a:t> (make up on Friday):</a:t>
            </a:r>
            <a:r>
              <a:rPr altLang="en" lang="en" sz="1700">
                <a:solidFill>
                  <a:schemeClr val="dk1"/>
                </a:solidFill>
                <a:latin typeface="Lora"/>
                <a:ea typeface="Lora"/>
                <a:cs typeface="Lora"/>
                <a:sym typeface="Lora"/>
              </a:rPr>
              <a:t> Interactive experience discussions</a:t>
            </a:r>
            <a:endParaRPr sz="1700">
              <a:solidFill>
                <a:schemeClr val="dk1"/>
              </a:solidFill>
              <a:latin typeface="Lora"/>
              <a:ea typeface="Lora"/>
              <a:cs typeface="Lora"/>
              <a:sym typeface="Lora"/>
            </a:endParaRPr>
          </a:p>
          <a:p>
            <a:pPr algn="l" indent="0" lvl="0" marL="0" rtl="0">
              <a:spcBef>
                <a:spcPts val="0"/>
              </a:spcBef>
              <a:spcAft>
                <a:spcPts val="0"/>
              </a:spcAft>
              <a:buNone/>
            </a:pPr>
            <a:r>
              <a:t/>
            </a:r>
            <a:endParaRPr sz="1700">
              <a:solidFill>
                <a:schemeClr val="dk1"/>
              </a:solidFill>
              <a:latin typeface="Lora"/>
              <a:ea typeface="Lora"/>
              <a:cs typeface="Lora"/>
              <a:sym typeface="Lora"/>
            </a:endParaRPr>
          </a:p>
          <a:p>
            <a:pPr algn="l" indent="0" lvl="0" marL="0" rtl="0">
              <a:spcBef>
                <a:spcPts val="0"/>
              </a:spcBef>
              <a:spcAft>
                <a:spcPts val="0"/>
              </a:spcAft>
              <a:buNone/>
            </a:pPr>
            <a:r>
              <a:rPr altLang="en" b="1" lang="en" sz="1700">
                <a:solidFill>
                  <a:schemeClr val="dk1"/>
                </a:solidFill>
                <a:latin typeface="Lora"/>
                <a:ea typeface="Lora"/>
                <a:cs typeface="Lora"/>
                <a:sym typeface="Lora"/>
              </a:rPr>
              <a:t>Friday</a:t>
            </a:r>
            <a:r>
              <a:rPr altLang="en" b="1" lang="en" sz="1700">
                <a:solidFill>
                  <a:schemeClr val="dk1"/>
                </a:solidFill>
                <a:latin typeface="Lora"/>
                <a:ea typeface="Lora"/>
                <a:cs typeface="Lora"/>
                <a:sym typeface="Lora"/>
              </a:rPr>
              <a:t>:</a:t>
            </a:r>
            <a:r>
              <a:rPr altLang="en" lang="en" sz="1700">
                <a:solidFill>
                  <a:schemeClr val="dk1"/>
                </a:solidFill>
                <a:latin typeface="Lora"/>
                <a:ea typeface="Lora"/>
                <a:cs typeface="Lora"/>
                <a:sym typeface="Lora"/>
              </a:rPr>
              <a:t> BART visualization</a:t>
            </a:r>
            <a:endParaRPr sz="1700">
              <a:solidFill>
                <a:schemeClr val="dk1"/>
              </a:solidFill>
              <a:latin typeface="Lora"/>
              <a:ea typeface="Lora"/>
              <a:cs typeface="Lora"/>
              <a:sym typeface="Lora"/>
            </a:endParaRPr>
          </a:p>
          <a:p>
            <a:pPr algn="l" indent="0" lvl="0" marL="0" rtl="0">
              <a:spcBef>
                <a:spcPts val="0"/>
              </a:spcBef>
              <a:spcAft>
                <a:spcPts val="0"/>
              </a:spcAft>
              <a:buNone/>
            </a:pPr>
            <a:r>
              <a:t/>
            </a:r>
            <a:endParaRPr sz="1700">
              <a:solidFill>
                <a:schemeClr val="dk1"/>
              </a:solidFill>
              <a:latin typeface="Lora"/>
              <a:ea typeface="Lora"/>
              <a:cs typeface="Lora"/>
              <a:sym typeface="Lora"/>
            </a:endParaRPr>
          </a:p>
          <a:p>
            <a:pPr algn="l" indent="0" lvl="0" marL="0" rtl="0">
              <a:spcBef>
                <a:spcPts val="0"/>
              </a:spcBef>
              <a:spcAft>
                <a:spcPts val="0"/>
              </a:spcAft>
              <a:buNone/>
            </a:pPr>
            <a:r>
              <a:rPr altLang="en" b="1" lang="en" sz="1700">
                <a:solidFill>
                  <a:schemeClr val="dk1"/>
                </a:solidFill>
                <a:latin typeface="Lora"/>
                <a:ea typeface="Lora"/>
                <a:cs typeface="Lora"/>
                <a:sym typeface="Lora"/>
              </a:rPr>
              <a:t>Monday: </a:t>
            </a:r>
            <a:r>
              <a:rPr altLang="en" lang="en" sz="1700">
                <a:solidFill>
                  <a:schemeClr val="dk1"/>
                </a:solidFill>
                <a:latin typeface="Lora"/>
                <a:ea typeface="Lora"/>
                <a:cs typeface="Lora"/>
                <a:sym typeface="Lora"/>
              </a:rPr>
              <a:t>Interactive visualization extension (assigned today)</a:t>
            </a:r>
            <a:endParaRPr sz="1700">
              <a:solidFill>
                <a:schemeClr val="dk1"/>
              </a:solidFill>
              <a:latin typeface="Lora"/>
              <a:ea typeface="Lora"/>
              <a:cs typeface="Lora"/>
              <a:sym typeface="Lora"/>
            </a:endParaRPr>
          </a:p>
          <a:p>
            <a:pPr algn="l" indent="0" lvl="0" marL="0" rtl="0">
              <a:spcBef>
                <a:spcPts val="0"/>
              </a:spcBef>
              <a:spcAft>
                <a:spcPts val="0"/>
              </a:spcAft>
              <a:buNone/>
            </a:pPr>
            <a:r>
              <a:t/>
            </a:r>
            <a:endParaRPr sz="1700">
              <a:solidFill>
                <a:schemeClr val="dk1"/>
              </a:solidFill>
              <a:latin typeface="Lora"/>
              <a:ea typeface="Lora"/>
              <a:cs typeface="Lora"/>
              <a:sym typeface="Lora"/>
            </a:endParaRPr>
          </a:p>
          <a:p>
            <a:pPr algn="l" indent="0" lvl="0" marL="0" rtl="0">
              <a:spcBef>
                <a:spcPts val="0"/>
              </a:spcBef>
              <a:spcAft>
                <a:spcPts val="0"/>
              </a:spcAft>
              <a:buClr>
                <a:schemeClr val="dk1"/>
              </a:buClr>
              <a:buSzPts val="1100"/>
              <a:buFont typeface="Arial"/>
              <a:buNone/>
            </a:pPr>
            <a:r>
              <a:rPr altLang="en" b="1" lang="en" sz="1700">
                <a:solidFill>
                  <a:schemeClr val="dk1"/>
                </a:solidFill>
                <a:latin typeface="Lora"/>
                <a:ea typeface="Lora"/>
                <a:cs typeface="Lora"/>
                <a:sym typeface="Lora"/>
              </a:rPr>
              <a:t>May 14:</a:t>
            </a:r>
            <a:r>
              <a:rPr altLang="en" lang="en" sz="1700">
                <a:solidFill>
                  <a:schemeClr val="dk1"/>
                </a:solidFill>
                <a:latin typeface="Lora"/>
                <a:ea typeface="Lora"/>
                <a:cs typeface="Lora"/>
                <a:sym typeface="Lora"/>
              </a:rPr>
              <a:t> Final project (assigned on Wednesday)</a:t>
            </a:r>
            <a:endParaRPr sz="1700">
              <a:solidFill>
                <a:schemeClr val="dk1"/>
              </a:solidFill>
              <a:latin typeface="Lora"/>
              <a:ea typeface="Lora"/>
              <a:cs typeface="Lora"/>
              <a:sym typeface="Lor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76" name="Google Shape;76;p16"/>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77" name="Google Shape;77;p16"/>
          <p:cNvSpPr txBox="1"/>
          <p:nvPr/>
        </p:nvSpPr>
        <p:spPr>
          <a:xfrm>
            <a:off x="761850" y="1583175"/>
            <a:ext cx="7496400" cy="2084100"/>
          </a:xfrm>
          <a:prstGeom prst="rect">
            <a:avLst/>
          </a:prstGeom>
          <a:noFill/>
          <a:ln>
            <a:noFill/>
          </a:ln>
        </p:spPr>
        <p:txBody>
          <a:bodyPr anchor="t" anchorCtr="0" bIns="91425" lIns="91425" numCol="1" rIns="91425" spcFirstLastPara="1" tIns="91425" wrap="square">
            <a:noAutofit/>
          </a:bodyPr>
          <a:lstStyle/>
          <a:p>
            <a:pPr algn="l" indent="-336550" lvl="0" marL="457200" rtl="0">
              <a:spcBef>
                <a:spcPts val="0"/>
              </a:spcBef>
              <a:spcAft>
                <a:spcPts val="0"/>
              </a:spcAft>
              <a:buClr>
                <a:schemeClr val="dk1"/>
              </a:buClr>
              <a:buSzPts val="1700"/>
              <a:buFont typeface="Lora"/>
              <a:buChar char="●"/>
            </a:pPr>
            <a:r>
              <a:rPr altLang="en" b="1" lang="en" sz="1700">
                <a:solidFill>
                  <a:schemeClr val="dk1"/>
                </a:solidFill>
                <a:latin typeface="Lora"/>
                <a:ea typeface="Lora"/>
                <a:cs typeface="Lora"/>
                <a:sym typeface="Lora"/>
              </a:rPr>
              <a:t>Example of level design.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Three architectures applied to data visualization from games.</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Revisiting the AFSC GAP visualization.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Mario Level 1-1</a:t>
            </a:r>
            <a:endParaRPr sz="1700">
              <a:solidFill>
                <a:schemeClr val="dk1"/>
              </a:solidFill>
              <a:latin typeface="Lora"/>
              <a:ea typeface="Lora"/>
              <a:cs typeface="Lora"/>
              <a:sym typeface="Lor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83" name="Google Shape;83;p17"/>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An example of level design / architecture</a:t>
            </a:r>
            <a:endParaRPr b="1" sz="1000"/>
          </a:p>
        </p:txBody>
      </p:sp>
      <p:pic>
        <p:nvPicPr>
          <p:cNvPr descr="🔴 Get bonus content by supporting Game Maker’s Toolkit - https://gamemakerstoolkit.com/support/ 🔴  Super Mario 3D World is a game with creativity in abundance. But Nintendo has developed a reusable level design structure that allows for ideas to be properly taught and established, in about five minutes flat. We break down this four-step philosophy, and chart its history from Super Mario Galaxy to Captain Toad: Treasure Tracker.  Sources  Learning from Super Mario 3D Land's Director | Gamasutra http://www.gamasutra.com/view/feature/168460/the_structure_of_fun_learning_.php  Games shown in this episode (in order of appearance):  Super Mario 3D World (Nintendo, 2013) Super Mario Galaxy (Nintendo, 2007) Super Mario Galaxy 2 (Nintendo, 2010) Super Mario 3D Land (Nintendo, 2011) Captain Toad: Treasure Tracker (Nintendo, 2014) Super Mario Bros. (Nintendo, 1985) Super Mario Bros. 3 (Nintendo, 1988)  Music used in this episode:  Light the Colour Panels! (Super Mario 3D World) Beep Block Skyway (Super Mario 3D World) Fort Fire Bros. (Super Mario 3D World) Champion Road (Super Mario 3D World) Rainbow Run (Super Mario 3D World) Sprawling Savanna (Super Mario 3D World)  Clip credits:  &quot;Super Mario 3D Land - Walkthrough&quot; - ZackScottGames https://www.youtube.com/watch?v=uU4C0TD5eLU  Contribute translated subtitles - https://amara.org/v/C3BFz/" id="84" name="Google Shape;84;p17" title="Super Mario 3D World's 4 Step Level Design">
            <a:hlinkClick r:id="rId3"/>
          </p:cNvPr>
          <p:cNvPicPr preferRelativeResize="0"/>
          <p:nvPr/>
        </p:nvPicPr>
        <p:blipFill>
          <a:blip r:embed="rId4">
            <a:alphaModFix/>
          </a:blip>
          <a:stretch>
            <a:fillRect/>
          </a:stretch>
        </p:blipFill>
        <p:spPr>
          <a:xfrm>
            <a:off x="809625" y="641250"/>
            <a:ext cx="7524750" cy="4232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90" name="Google Shape;90;p18"/>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91" name="Google Shape;91;p18"/>
          <p:cNvSpPr txBox="1"/>
          <p:nvPr/>
        </p:nvSpPr>
        <p:spPr>
          <a:xfrm>
            <a:off x="761850" y="1583175"/>
            <a:ext cx="7496400" cy="2084100"/>
          </a:xfrm>
          <a:prstGeom prst="rect">
            <a:avLst/>
          </a:prstGeom>
          <a:noFill/>
          <a:ln>
            <a:noFill/>
          </a:ln>
        </p:spPr>
        <p:txBody>
          <a:bodyPr anchor="t" anchorCtr="0" bIns="91425" lIns="91425" numCol="1" rIns="91425" spcFirstLastPara="1" tIns="91425" wrap="square">
            <a:noAutofit/>
          </a:bodyPr>
          <a:lstStyle/>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Example of level design.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b="1" lang="en" sz="1700">
                <a:solidFill>
                  <a:schemeClr val="dk1"/>
                </a:solidFill>
                <a:latin typeface="Lora"/>
                <a:ea typeface="Lora"/>
                <a:cs typeface="Lora"/>
                <a:sym typeface="Lora"/>
              </a:rPr>
              <a:t>Three architectures applied to data visualization from games.</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Revisiting the AFSC GAP visualization.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Mario Level 1-1</a:t>
            </a:r>
            <a:endParaRPr sz="1700">
              <a:solidFill>
                <a:schemeClr val="dk1"/>
              </a:solidFill>
              <a:latin typeface="Lora"/>
              <a:ea typeface="Lora"/>
              <a:cs typeface="Lora"/>
              <a:sym typeface="Lor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9"/>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97" name="Google Shape;97;p19"/>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Architecture 3: Levels</a:t>
            </a:r>
            <a:endParaRPr b="1" sz="1000"/>
          </a:p>
        </p:txBody>
      </p:sp>
      <p:sp>
        <p:nvSpPr>
          <p:cNvPr id="98" name="Google Shape;98;p19"/>
          <p:cNvSpPr txBox="1"/>
          <p:nvPr/>
        </p:nvSpPr>
        <p:spPr>
          <a:xfrm>
            <a:off x="3257550" y="1162050"/>
            <a:ext cx="3549300" cy="4617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t/>
            </a:r>
            <a:endParaRPr sz="1800">
              <a:solidFill>
                <a:schemeClr val="dk2"/>
              </a:solidFill>
            </a:endParaRPr>
          </a:p>
        </p:txBody>
      </p:sp>
      <p:sp>
        <p:nvSpPr>
          <p:cNvPr id="99" name="Google Shape;99;p19"/>
          <p:cNvSpPr txBox="1"/>
          <p:nvPr/>
        </p:nvSpPr>
        <p:spPr>
          <a:xfrm>
            <a:off x="5514975" y="1703850"/>
            <a:ext cx="3305100" cy="17358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1800">
                <a:solidFill>
                  <a:schemeClr val="dk1"/>
                </a:solidFill>
                <a:latin typeface="Lora"/>
                <a:ea typeface="Lora"/>
                <a:cs typeface="Lora"/>
                <a:sym typeface="Lora"/>
              </a:rPr>
              <a:t>Levels</a:t>
            </a:r>
            <a:r>
              <a:rPr altLang="en" b="1" lang="en" sz="1800">
                <a:solidFill>
                  <a:schemeClr val="dk1"/>
                </a:solidFill>
                <a:latin typeface="Lora"/>
                <a:ea typeface="Lora"/>
                <a:cs typeface="Lora"/>
                <a:sym typeface="Lora"/>
              </a:rPr>
              <a:t>: </a:t>
            </a:r>
            <a:r>
              <a:rPr altLang="en" lang="en" sz="1800">
                <a:solidFill>
                  <a:schemeClr val="dk1"/>
                </a:solidFill>
                <a:latin typeface="Lora"/>
                <a:ea typeface="Lora"/>
                <a:cs typeface="Lora"/>
                <a:sym typeface="Lora"/>
              </a:rPr>
              <a:t>Modulate what is visible to the user at any given moment in time, offer hints towards other areas.</a:t>
            </a:r>
            <a:endParaRPr sz="1800">
              <a:solidFill>
                <a:schemeClr val="dk1"/>
              </a:solidFill>
              <a:latin typeface="Lora"/>
              <a:ea typeface="Lora"/>
              <a:cs typeface="Lora"/>
              <a:sym typeface="Lora"/>
            </a:endParaRPr>
          </a:p>
          <a:p>
            <a:pPr algn="l" indent="0" lvl="0" marL="0" rtl="0">
              <a:spcBef>
                <a:spcPts val="0"/>
              </a:spcBef>
              <a:spcAft>
                <a:spcPts val="0"/>
              </a:spcAft>
              <a:buNone/>
            </a:pPr>
            <a:r>
              <a:t/>
            </a:r>
            <a:endParaRPr sz="1800">
              <a:solidFill>
                <a:schemeClr val="dk1"/>
              </a:solidFill>
              <a:latin typeface="Lora"/>
              <a:ea typeface="Lora"/>
              <a:cs typeface="Lora"/>
              <a:sym typeface="Lora"/>
            </a:endParaRPr>
          </a:p>
          <a:p>
            <a:pPr algn="l" indent="0" lvl="0" marL="0" rtl="0">
              <a:spcBef>
                <a:spcPts val="0"/>
              </a:spcBef>
              <a:spcAft>
                <a:spcPts val="0"/>
              </a:spcAft>
              <a:buNone/>
            </a:pPr>
            <a:r>
              <a:rPr altLang="en" lang="en" sz="1100" u="sng">
                <a:solidFill>
                  <a:schemeClr val="hlink"/>
                </a:solidFill>
                <a:latin typeface="Lora"/>
                <a:ea typeface="Lora"/>
                <a:cs typeface="Lora"/>
                <a:sym typeface="Lora"/>
                <a:hlinkClick r:id="rId3"/>
              </a:rPr>
              <a:t>https://illinois-soil-health-tool.org/</a:t>
            </a:r>
            <a:endParaRPr sz="1800">
              <a:solidFill>
                <a:schemeClr val="dk1"/>
              </a:solidFill>
              <a:latin typeface="Lora"/>
              <a:ea typeface="Lora"/>
              <a:cs typeface="Lora"/>
              <a:sym typeface="Lora"/>
            </a:endParaRPr>
          </a:p>
        </p:txBody>
      </p:sp>
      <p:pic>
        <p:nvPicPr>
          <p:cNvPr id="100" name="Google Shape;100;p19"/>
          <p:cNvPicPr preferRelativeResize="0"/>
          <p:nvPr/>
        </p:nvPicPr>
        <p:blipFill>
          <a:blip r:embed="rId4">
            <a:alphaModFix/>
          </a:blip>
          <a:stretch>
            <a:fillRect/>
          </a:stretch>
        </p:blipFill>
        <p:spPr>
          <a:xfrm>
            <a:off x="142875" y="985688"/>
            <a:ext cx="5057774" cy="3172136"/>
          </a:xfrm>
          <a:prstGeom prst="rect">
            <a:avLst/>
          </a:prstGeom>
          <a:noFill/>
          <a:ln cap="flat" cmpd="sng" w="9525">
            <a:solidFill>
              <a:srgbClr val="D9D9D9"/>
            </a:solidFill>
            <a:prstDash val="solid"/>
            <a:round/>
            <a:headEnd len="sm" type="none" w="sm"/>
            <a:tailEnd len="sm" type="none" w="sm"/>
          </a:ln>
          <a:effectLst>
            <a:outerShdw algn="bl" blurRad="57150" dir="5400000" dist="19050"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06" name="Google Shape;106;p20"/>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Architecture 2: Hayashida Design</a:t>
            </a:r>
            <a:endParaRPr b="1" sz="1000"/>
          </a:p>
        </p:txBody>
      </p:sp>
      <p:sp>
        <p:nvSpPr>
          <p:cNvPr id="107" name="Google Shape;107;p20"/>
          <p:cNvSpPr txBox="1"/>
          <p:nvPr/>
        </p:nvSpPr>
        <p:spPr>
          <a:xfrm>
            <a:off x="3257550" y="1162050"/>
            <a:ext cx="3549300" cy="4617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t/>
            </a:r>
            <a:endParaRPr sz="1800">
              <a:solidFill>
                <a:schemeClr val="dk2"/>
              </a:solidFill>
            </a:endParaRPr>
          </a:p>
        </p:txBody>
      </p:sp>
      <p:pic>
        <p:nvPicPr>
          <p:cNvPr id="108" name="Google Shape;108;p20"/>
          <p:cNvPicPr preferRelativeResize="0"/>
          <p:nvPr/>
        </p:nvPicPr>
        <p:blipFill>
          <a:blip r:embed="rId3">
            <a:alphaModFix/>
          </a:blip>
          <a:stretch>
            <a:fillRect/>
          </a:stretch>
        </p:blipFill>
        <p:spPr>
          <a:xfrm>
            <a:off x="4762500" y="2007252"/>
            <a:ext cx="4144399" cy="1521749"/>
          </a:xfrm>
          <a:prstGeom prst="rect">
            <a:avLst/>
          </a:prstGeom>
          <a:noFill/>
          <a:ln>
            <a:noFill/>
          </a:ln>
        </p:spPr>
      </p:pic>
      <p:pic>
        <p:nvPicPr>
          <p:cNvPr id="109" name="Google Shape;109;p20"/>
          <p:cNvPicPr preferRelativeResize="0"/>
          <p:nvPr/>
        </p:nvPicPr>
        <p:blipFill>
          <a:blip r:embed="rId4">
            <a:alphaModFix/>
          </a:blip>
          <a:stretch>
            <a:fillRect/>
          </a:stretch>
        </p:blipFill>
        <p:spPr>
          <a:xfrm>
            <a:off x="161925" y="1664588"/>
            <a:ext cx="4457702" cy="2207085"/>
          </a:xfrm>
          <a:prstGeom prst="rect">
            <a:avLst/>
          </a:prstGeom>
          <a:noFill/>
          <a:ln>
            <a:noFill/>
          </a:ln>
          <a:effectLst>
            <a:outerShdw algn="bl" blurRad="57150" dir="5400000" dist="19050"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15" name="Google Shape;115;p21"/>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Architecture 3: Triangle Design</a:t>
            </a:r>
            <a:endParaRPr b="1" sz="1000"/>
          </a:p>
        </p:txBody>
      </p:sp>
      <p:sp>
        <p:nvSpPr>
          <p:cNvPr id="116" name="Google Shape;116;p21"/>
          <p:cNvSpPr txBox="1"/>
          <p:nvPr/>
        </p:nvSpPr>
        <p:spPr>
          <a:xfrm>
            <a:off x="3257550" y="1162050"/>
            <a:ext cx="3549300" cy="4617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t/>
            </a:r>
            <a:endParaRPr sz="1800">
              <a:solidFill>
                <a:schemeClr val="dk2"/>
              </a:solidFill>
            </a:endParaRPr>
          </a:p>
        </p:txBody>
      </p:sp>
      <p:pic>
        <p:nvPicPr>
          <p:cNvPr id="117" name="Google Shape;117;p21"/>
          <p:cNvPicPr preferRelativeResize="0"/>
          <p:nvPr/>
        </p:nvPicPr>
        <p:blipFill>
          <a:blip r:embed="rId3">
            <a:alphaModFix/>
          </a:blip>
          <a:stretch>
            <a:fillRect/>
          </a:stretch>
        </p:blipFill>
        <p:spPr>
          <a:xfrm>
            <a:off x="161925" y="1004625"/>
            <a:ext cx="4563405" cy="3214949"/>
          </a:xfrm>
          <a:prstGeom prst="rect">
            <a:avLst/>
          </a:prstGeom>
          <a:noFill/>
          <a:ln>
            <a:noFill/>
          </a:ln>
        </p:spPr>
      </p:pic>
      <p:sp>
        <p:nvSpPr>
          <p:cNvPr id="118" name="Google Shape;118;p21"/>
          <p:cNvSpPr txBox="1"/>
          <p:nvPr/>
        </p:nvSpPr>
        <p:spPr>
          <a:xfrm>
            <a:off x="5362575" y="1804950"/>
            <a:ext cx="3305100" cy="2547900"/>
          </a:xfrm>
          <a:prstGeom prst="rect">
            <a:avLst/>
          </a:prstGeom>
          <a:noFill/>
          <a:ln>
            <a:noFill/>
          </a:ln>
        </p:spPr>
        <p:txBody>
          <a:bodyPr anchor="t" anchorCtr="0" bIns="91425" lIns="91425" numCol="1" rIns="91425" spcFirstLastPara="1" tIns="91425" wrap="square">
            <a:noAutofit/>
          </a:bodyPr>
          <a:lstStyle/>
          <a:p>
            <a:pPr algn="l" indent="0" lvl="0" marL="0" rtl="0">
              <a:spcBef>
                <a:spcPts val="0"/>
              </a:spcBef>
              <a:spcAft>
                <a:spcPts val="0"/>
              </a:spcAft>
              <a:buNone/>
            </a:pPr>
            <a:r>
              <a:rPr altLang="en" b="1" lang="en" sz="1800">
                <a:solidFill>
                  <a:schemeClr val="dk1"/>
                </a:solidFill>
                <a:latin typeface="Lora"/>
                <a:ea typeface="Lora"/>
                <a:cs typeface="Lora"/>
                <a:sym typeface="Lora"/>
              </a:rPr>
              <a:t>Valleys and hills: </a:t>
            </a:r>
            <a:r>
              <a:rPr altLang="en" lang="en" sz="1800">
                <a:solidFill>
                  <a:schemeClr val="dk1"/>
                </a:solidFill>
                <a:latin typeface="Lora"/>
                <a:ea typeface="Lora"/>
                <a:cs typeface="Lora"/>
                <a:sym typeface="Lora"/>
              </a:rPr>
              <a:t>Modulate what is </a:t>
            </a:r>
            <a:r>
              <a:rPr altLang="en" lang="en" sz="1800">
                <a:solidFill>
                  <a:schemeClr val="dk1"/>
                </a:solidFill>
                <a:latin typeface="Lora"/>
                <a:ea typeface="Lora"/>
                <a:cs typeface="Lora"/>
                <a:sym typeface="Lora"/>
              </a:rPr>
              <a:t>visible</a:t>
            </a:r>
            <a:r>
              <a:rPr altLang="en" lang="en" sz="1800">
                <a:solidFill>
                  <a:schemeClr val="dk1"/>
                </a:solidFill>
                <a:latin typeface="Lora"/>
                <a:ea typeface="Lora"/>
                <a:cs typeface="Lora"/>
                <a:sym typeface="Lora"/>
              </a:rPr>
              <a:t> to the user at any given moment in time, offer hints towards other areas.</a:t>
            </a:r>
            <a:endParaRPr sz="1800">
              <a:solidFill>
                <a:schemeClr val="dk1"/>
              </a:solidFill>
              <a:latin typeface="Lora"/>
              <a:ea typeface="Lora"/>
              <a:cs typeface="Lora"/>
              <a:sym typeface="Lora"/>
            </a:endParaRPr>
          </a:p>
          <a:p>
            <a:pPr algn="l" indent="0" lvl="0" marL="0" rtl="0">
              <a:spcBef>
                <a:spcPts val="0"/>
              </a:spcBef>
              <a:spcAft>
                <a:spcPts val="0"/>
              </a:spcAft>
              <a:buNone/>
            </a:pPr>
            <a:r>
              <a:t/>
            </a:r>
            <a:endParaRPr sz="1800">
              <a:solidFill>
                <a:schemeClr val="dk1"/>
              </a:solidFill>
              <a:latin typeface="Lora"/>
              <a:ea typeface="Lora"/>
              <a:cs typeface="Lora"/>
              <a:sym typeface="Lora"/>
            </a:endParaRPr>
          </a:p>
          <a:p>
            <a:pPr algn="l" indent="0" lvl="0" marL="0" rtl="0">
              <a:spcBef>
                <a:spcPts val="0"/>
              </a:spcBef>
              <a:spcAft>
                <a:spcPts val="0"/>
              </a:spcAft>
              <a:buNone/>
            </a:pPr>
            <a:r>
              <a:rPr altLang="en" lang="en" sz="1300" u="sng">
                <a:solidFill>
                  <a:schemeClr val="hlink"/>
                </a:solidFill>
                <a:latin typeface="Lora"/>
                <a:ea typeface="Lora"/>
                <a:cs typeface="Lora"/>
                <a:sym typeface="Lora"/>
                <a:hlinkClick r:id="rId4"/>
              </a:rPr>
              <a:t>https://global-plastics-tool.org</a:t>
            </a:r>
            <a:r>
              <a:rPr altLang="en" lang="en" sz="1300">
                <a:solidFill>
                  <a:schemeClr val="dk1"/>
                </a:solidFill>
                <a:latin typeface="Lora"/>
                <a:ea typeface="Lora"/>
                <a:cs typeface="Lora"/>
                <a:sym typeface="Lora"/>
              </a:rPr>
              <a:t> </a:t>
            </a:r>
            <a:endParaRPr sz="1300">
              <a:solidFill>
                <a:schemeClr val="dk1"/>
              </a:solidFill>
              <a:latin typeface="Lora"/>
              <a:ea typeface="Lora"/>
              <a:cs typeface="Lora"/>
              <a:sym typeface="Lora"/>
            </a:endParaRPr>
          </a:p>
          <a:p>
            <a:pPr algn="l" indent="0" lvl="0" marL="0" rtl="0">
              <a:spcBef>
                <a:spcPts val="0"/>
              </a:spcBef>
              <a:spcAft>
                <a:spcPts val="0"/>
              </a:spcAft>
              <a:buNone/>
            </a:pPr>
            <a:r>
              <a:t/>
            </a:r>
            <a:endParaRPr sz="1300">
              <a:solidFill>
                <a:schemeClr val="dk1"/>
              </a:solidFill>
              <a:latin typeface="Lora"/>
              <a:ea typeface="Lora"/>
              <a:cs typeface="Lora"/>
              <a:sym typeface="Lora"/>
            </a:endParaRPr>
          </a:p>
          <a:p>
            <a:pPr algn="l" indent="0" lvl="0" marL="0" rtl="0">
              <a:spcBef>
                <a:spcPts val="0"/>
              </a:spcBef>
              <a:spcAft>
                <a:spcPts val="0"/>
              </a:spcAft>
              <a:buNone/>
            </a:pPr>
            <a:r>
              <a:rPr altLang="en" lang="en" sz="1300" u="sng">
                <a:solidFill>
                  <a:schemeClr val="hlink"/>
                </a:solidFill>
                <a:latin typeface="Lora"/>
                <a:ea typeface="Lora"/>
                <a:cs typeface="Lora"/>
                <a:sym typeface="Lora"/>
                <a:hlinkClick r:id="rId5"/>
              </a:rPr>
              <a:t>http://www.noceilings.org</a:t>
            </a:r>
            <a:r>
              <a:rPr altLang="en" lang="en" sz="1300">
                <a:solidFill>
                  <a:schemeClr val="dk1"/>
                </a:solidFill>
                <a:latin typeface="Lora"/>
                <a:ea typeface="Lora"/>
                <a:cs typeface="Lora"/>
                <a:sym typeface="Lora"/>
              </a:rPr>
              <a:t> </a:t>
            </a:r>
            <a:endParaRPr sz="1300">
              <a:solidFill>
                <a:schemeClr val="dk1"/>
              </a:solidFill>
              <a:latin typeface="Lora"/>
              <a:ea typeface="Lora"/>
              <a:cs typeface="Lora"/>
              <a:sym typeface="Lor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p:nvPr/>
        </p:nvSpPr>
        <p:spPr>
          <a:xfrm>
            <a:off x="-10200" y="0"/>
            <a:ext cx="9164400" cy="507900"/>
          </a:xfrm>
          <a:prstGeom prst="rect">
            <a:avLst/>
          </a:prstGeom>
          <a:solidFill>
            <a:schemeClr val="lt2"/>
          </a:solidFill>
          <a:ln>
            <a:noFill/>
          </a:ln>
        </p:spPr>
        <p:txBody>
          <a:bodyPr anchor="ctr" anchorCtr="0" bIns="91425" lIns="91425" numCol="1" rIns="91425" spcFirstLastPara="1" tIns="91425" wrap="square">
            <a:noAutofit/>
          </a:bodyPr>
          <a:lstStyle/>
          <a:p>
            <a:pPr algn="ctr" indent="0" lvl="0" marL="0" rtl="0">
              <a:spcBef>
                <a:spcPts val="0"/>
              </a:spcBef>
              <a:spcAft>
                <a:spcPts val="0"/>
              </a:spcAft>
              <a:buNone/>
            </a:pPr>
            <a:r>
              <a:t/>
            </a:r>
            <a:endParaRPr/>
          </a:p>
        </p:txBody>
      </p:sp>
      <p:sp>
        <p:nvSpPr>
          <p:cNvPr id="124" name="Google Shape;124;p22"/>
          <p:cNvSpPr txBox="1"/>
          <p:nvPr/>
        </p:nvSpPr>
        <p:spPr>
          <a:xfrm>
            <a:off x="0" y="0"/>
            <a:ext cx="9020100" cy="507900"/>
          </a:xfrm>
          <a:prstGeom prst="rect">
            <a:avLst/>
          </a:prstGeom>
          <a:noFill/>
          <a:ln>
            <a:noFill/>
          </a:ln>
        </p:spPr>
        <p:txBody>
          <a:bodyPr anchor="t" anchorCtr="0" bIns="91425" lIns="91425" numCol="1" rIns="91425" spcFirstLastPara="1" tIns="91425" wrap="square">
            <a:spAutoFit/>
          </a:bodyPr>
          <a:lstStyle/>
          <a:p>
            <a:pPr algn="l" indent="0" lvl="0" marL="0" rtl="0">
              <a:spcBef>
                <a:spcPts val="0"/>
              </a:spcBef>
              <a:spcAft>
                <a:spcPts val="0"/>
              </a:spcAft>
              <a:buNone/>
            </a:pPr>
            <a:r>
              <a:rPr altLang="en" b="1" lang="en" sz="2100">
                <a:solidFill>
                  <a:schemeClr val="dk1"/>
                </a:solidFill>
                <a:latin typeface="IBM Plex Mono"/>
                <a:ea typeface="IBM Plex Mono"/>
                <a:cs typeface="IBM Plex Mono"/>
                <a:sym typeface="IBM Plex Mono"/>
              </a:rPr>
              <a:t>Today</a:t>
            </a:r>
            <a:endParaRPr b="1" sz="1000"/>
          </a:p>
        </p:txBody>
      </p:sp>
      <p:sp>
        <p:nvSpPr>
          <p:cNvPr id="125" name="Google Shape;125;p22"/>
          <p:cNvSpPr txBox="1"/>
          <p:nvPr/>
        </p:nvSpPr>
        <p:spPr>
          <a:xfrm>
            <a:off x="761850" y="1583175"/>
            <a:ext cx="7496400" cy="2084100"/>
          </a:xfrm>
          <a:prstGeom prst="rect">
            <a:avLst/>
          </a:prstGeom>
          <a:noFill/>
          <a:ln>
            <a:noFill/>
          </a:ln>
        </p:spPr>
        <p:txBody>
          <a:bodyPr anchor="t" anchorCtr="0" bIns="91425" lIns="91425" numCol="1" rIns="91425" spcFirstLastPara="1" tIns="91425" wrap="square">
            <a:noAutofit/>
          </a:bodyPr>
          <a:lstStyle/>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Example of level design.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Three architectures applied to data visualization from games.</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b="1" lang="en" sz="1700">
                <a:solidFill>
                  <a:schemeClr val="dk1"/>
                </a:solidFill>
                <a:latin typeface="Lora"/>
                <a:ea typeface="Lora"/>
                <a:cs typeface="Lora"/>
                <a:sym typeface="Lora"/>
              </a:rPr>
              <a:t>Revisiting the AFSC GAP visualization.</a:t>
            </a:r>
            <a:br>
              <a:rPr altLang="en" lang="en" sz="1700">
                <a:solidFill>
                  <a:schemeClr val="dk1"/>
                </a:solidFill>
                <a:latin typeface="Lora"/>
                <a:ea typeface="Lora"/>
                <a:cs typeface="Lora"/>
                <a:sym typeface="Lora"/>
              </a:rPr>
            </a:br>
            <a:endParaRPr sz="1700">
              <a:solidFill>
                <a:schemeClr val="dk1"/>
              </a:solidFill>
              <a:latin typeface="Lora"/>
              <a:ea typeface="Lora"/>
              <a:cs typeface="Lora"/>
              <a:sym typeface="Lora"/>
            </a:endParaRPr>
          </a:p>
          <a:p>
            <a:pPr algn="l" indent="-336550" lvl="0" marL="457200" rtl="0">
              <a:spcBef>
                <a:spcPts val="0"/>
              </a:spcBef>
              <a:spcAft>
                <a:spcPts val="0"/>
              </a:spcAft>
              <a:buClr>
                <a:schemeClr val="dk1"/>
              </a:buClr>
              <a:buSzPts val="1700"/>
              <a:buFont typeface="Lora"/>
              <a:buChar char="●"/>
            </a:pPr>
            <a:r>
              <a:rPr altLang="en" lang="en" sz="1700">
                <a:solidFill>
                  <a:schemeClr val="dk1"/>
                </a:solidFill>
                <a:latin typeface="Lora"/>
                <a:ea typeface="Lora"/>
                <a:cs typeface="Lora"/>
                <a:sym typeface="Lora"/>
              </a:rPr>
              <a:t>Mario Level 1-1</a:t>
            </a:r>
            <a:endParaRPr sz="1700">
              <a:solidFill>
                <a:schemeClr val="dk1"/>
              </a:solidFill>
              <a:latin typeface="Lora"/>
              <a:ea typeface="Lora"/>
              <a:cs typeface="Lora"/>
              <a:sym typeface="Lor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algn="ctr" cap="flat" cmpd="sng" w="9525">
          <a:solidFill>
            <a:schemeClr val="phClr">
              <a:shade val="95000"/>
              <a:satMod val="105000"/>
            </a:schemeClr>
          </a:solidFill>
          <a:prstDash val="solid"/>
        </a:ln>
        <a:ln algn="ctr" cap="flat" cmpd="sng" w="25400">
          <a:solidFill>
            <a:schemeClr val="phClr"/>
          </a:solidFill>
          <a:prstDash val="solid"/>
        </a:ln>
        <a:ln algn="ctr" cap="flat" cmpd="sng" w="38100">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