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/>
  <p:notesSz cx="6858000" cy="9144000"/>
  <p:embeddedFontLst>
    <p:embeddedFont>
      <p:font typeface="Lora"/>
      <p:regular r:id="rId19"/>
      <p:bold r:id="rId20"/>
      <p:italic r:id="rId21"/>
      <p:boldItalic r:id="rId22"/>
    </p:embeddedFont>
    <p:embeddedFont>
      <p:font typeface="IBM Plex Mono"/>
      <p:regular r:id="rId23"/>
      <p:bold r:id="rId24"/>
      <p:italic r:id="rId25"/>
      <p:boldItalic r:id="rId26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6" Target="fonts/IBMPlexMono-boldItalic.fntdata" Type="http://schemas.openxmlformats.org/officeDocument/2006/relationships/font"/><Relationship Id="rId25" Target="fonts/IBMPlexMono-italic.fntdata" Type="http://schemas.openxmlformats.org/officeDocument/2006/relationships/font"/><Relationship Id="rId24" Target="fonts/IBMPlexMono-bold.fntdata" Type="http://schemas.openxmlformats.org/officeDocument/2006/relationships/font"/><Relationship Id="rId21" Target="fonts/Lora-italic.fntdata" Type="http://schemas.openxmlformats.org/officeDocument/2006/relationships/font"/><Relationship Id="rId19" Target="fonts/Lora-regular.fntdata" Type="http://schemas.openxmlformats.org/officeDocument/2006/relationships/font"/><Relationship Id="rId20" Target="fonts/Lora-bold.fntdata" Type="http://schemas.openxmlformats.org/officeDocument/2006/relationships/font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fonts/IBMPlexMono-regular.fntdata" Type="http://schemas.openxmlformats.org/officeDocument/2006/relationships/font"/><Relationship Id="rId2" Target="viewProps.xml" Type="http://schemas.openxmlformats.org/officeDocument/2006/relationships/viewProps"/><Relationship Id="rId22" Target="fonts/Lora-boldItalic.fntdata" Type="http://schemas.openxmlformats.org/officeDocument/2006/relationships/font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7c6e7749f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7c6e7749f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7c6e7749f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7c6e7749f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881a339a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881a339a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bcd7df5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bcd7d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e46356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e46356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7c6e7749f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7c6e7749f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7c6e7749f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7c6e7749f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7c6e7749f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7c6e7749f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7c6e7749f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7c6e7749f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7c6e7749f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7c6e7749f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7c6e7749f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7c6e7749f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7c6e7749f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7c6e7749f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https://ncase.me/polygons/" TargetMode="External" Type="http://schemas.openxmlformats.org/officeDocument/2006/relationships/hyperlink"/><Relationship Id="rId3" Target="../media/image9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7.jpg" Type="http://schemas.openxmlformats.org/officeDocument/2006/relationships/image"/><Relationship Id="rId3" Target="http://www.youtube.com/watch?v=pP_qNm-96Dc" TargetMode="External" Type="http://schemas.openxmlformats.org/officeDocument/2006/relationships/hyperlink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10" Target="https://ncase.me/polygons/" TargetMode="External" Type="http://schemas.openxmlformats.org/officeDocument/2006/relationships/hyperlink"/><Relationship Id="rId9" Target="https://www.rand.org/research/gun-policy/longitudinal-firearm-mortality.html" TargetMode="External" Type="http://schemas.openxmlformats.org/officeDocument/2006/relationships/hyperlink"/><Relationship Id="rId8" Target="https://guns.periscopic.com/" TargetMode="External" Type="http://schemas.openxmlformats.org/officeDocument/2006/relationships/hyperlink"/><Relationship Id="rId7" Target="https://plasticstreaty.berkeley.edu/" TargetMode="External" Type="http://schemas.openxmlformats.org/officeDocument/2006/relationships/hyperlink"/><Relationship Id="rId6" Target="https://www.youtube.com/watch?v=4QwcI4iQt2Y" TargetMode="External" Type="http://schemas.openxmlformats.org/officeDocument/2006/relationships/hyperlink"/><Relationship Id="rId5" Target="https://www.ludicamag.com/spiritfarer-la-morte-felice/" TargetMode="External" Type="http://schemas.openxmlformats.org/officeDocument/2006/relationships/hyperlink"/><Relationship Id="rId4" Target="https://www.doi.org/10.1126/science.adr3837" TargetMode="External" Type="http://schemas.openxmlformats.org/officeDocument/2006/relationships/hyperlink"/><Relationship Id="rId3" Target="https://global-plastics-tool.org/" TargetMode="External" Type="http://schemas.openxmlformats.org/officeDocument/2006/relationships/hyperlink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https://www.necessarygames.com/play/loneliness/?q=my-games/loneliness/flash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http://www.youtube.com/watch?v=4QwcI4iQt2Y" TargetMode="External" Type="http://schemas.openxmlformats.org/officeDocument/2006/relationships/hyperlink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6" Target="https://global-plastics-tool.org/" TargetMode="External" Type="http://schemas.openxmlformats.org/officeDocument/2006/relationships/hyperlink"/><Relationship Id="rId5" Target="https://plasticstreaty.berkeley.edu/" TargetMode="External" Type="http://schemas.openxmlformats.org/officeDocument/2006/relationships/hyperlink"/><Relationship Id="rId4" Target="../media/image3.png" Type="http://schemas.openxmlformats.org/officeDocument/2006/relationships/image"/><Relationship Id="rId3" Target="../media/image5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https://guns.periscopic.com/" TargetMode="External" Type="http://schemas.openxmlformats.org/officeDocument/2006/relationships/hyperlink"/><Relationship Id="rId3" Target="../media/image8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4" Target="https://www.rand.org/research/gun-policy/longitudinal-firearm-mortality.html" TargetMode="External" Type="http://schemas.openxmlformats.org/officeDocument/2006/relationships/hyperlink"/><Relationship Id="rId3" Target="../media/image6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478725" y="1681350"/>
            <a:ext cx="3397800" cy="1780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Ludonarrative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April 2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00" y="1180350"/>
            <a:ext cx="4947000" cy="2782800"/>
          </a:xfrm>
          <a:prstGeom prst="roundRect">
            <a:avLst>
              <a:gd fmla="val 10380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Tying it together</a:t>
            </a:r>
            <a:endParaRPr b="1" sz="1000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3113"/>
            <a:ext cx="8839200" cy="3435600"/>
          </a:xfrm>
          <a:prstGeom prst="roundRect">
            <a:avLst>
              <a:gd fmla="val 11323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33" name="Google Shape;133;p23"/>
          <p:cNvSpPr txBox="1"/>
          <p:nvPr/>
        </p:nvSpPr>
        <p:spPr>
          <a:xfrm>
            <a:off x="1503900" y="4353925"/>
            <a:ext cx="6136200" cy="609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https://ncase.me/polygons/</a:t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Concluding extra credits</a:t>
            </a:r>
            <a:endParaRPr b="1" sz="1000"/>
          </a:p>
        </p:txBody>
      </p:sp>
      <p:pic>
        <p:nvPicPr>
          <p:cNvPr descr="Great games always rely on interesting gameplay mechanics to convey narrative, but it does require a development team and publisher who trust the player to think about the experience. Hand-holding players throughout a game will not do much to advance our medium. (---More below) You can play Loneliness here. http://www.necessarygames.com/my-games/loneliness/flash  Subscribe for new episodes every Wednesday! http://bit.ly/SubToEC  (Original air date: August 15, 2012) _______  Get your Extra Credits gear at the store! http://bit.ly/ExtraStore Play games with us on Extra Play! http://bit.ly/WatchEXP  Watch more episodes from this season of Extra Credits! http://bit.ly/2ovZBJj  Contribute community subtitles to Extra Credits: http://www.youtube.com/timedtext_cs_panel?c=UCCODtTcd5M1JavPCOr_Uydg&amp;tab=2  Talk to us on Twitter (@ExtraCreditz): http://bit.ly/ECTweet Follow us on Facebook: http://bit.ly/ECFBPage Get our list of recommended games on Steam: http://bit.ly/ECCurator _________  Would you like James to speak at your school or organization? For info, contact us at: contact@extra-credits.net _________  ♪ Intro Music: &quot;Penguin Cap&quot; by CarboHydroM http://bit.ly/1eIHTDS  ♪ Outro Music: &quot;Hoy, Small Fry!&quot; by HyperDuck SoundWorks http://ocremix.org/remix/OCR02330/" id="140" name="Google Shape;140;p24" title="Mechanics as Metaphor - II: Creating Narrative Depth - Extra Credi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388" y="649025"/>
            <a:ext cx="7669325" cy="43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Citations</a:t>
            </a:r>
            <a:endParaRPr b="1" sz="1000"/>
          </a:p>
        </p:txBody>
      </p:sp>
      <p:sp>
        <p:nvSpPr>
          <p:cNvPr id="147" name="Google Shape;147;p25"/>
          <p:cNvSpPr txBox="1"/>
          <p:nvPr/>
        </p:nvSpPr>
        <p:spPr>
          <a:xfrm>
            <a:off x="236850" y="637925"/>
            <a:ext cx="8546400" cy="4320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282575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R. Geyer, N. Biyani, C. Martinez, N. Nathan, M. Morse, M. de Bruyn, C. Boettiger, E. Baker, K. Koy, and D. McCauley, "Global Plastics AI Policy Tool," University of California, 2024.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https://global-plastics-tool.org/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R. Geyer, N. Biyani, C. Martinez, N. Nathan, M, Morse, C. Liu, S. Hu, M. de Bruyn, C. Boettiger, E. Baker, and D. McCauley, "Pathways to reduce global plastic waste mismanagement and greenhouse gas emissions by 2050," Science, 2024.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10.1126/science.adr3837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G. Nicoli, "Spiritfarer: la morte felice," Ludica, 2020.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https://www.ludicamag.com/spiritfarer-la-morte-felice/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J. Portnow, "Mechanics as Metaphor I," Extra Credits, 2012.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https://www.youtube.com/watch?v=4QwcI4iQt2Y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R. Geyer, N. Biyani, C. Martinez, N. Nathan, M. Morse, M. de Bruyn, C. Boettiger, E. Baker, K. Koy, ThoughtLab, and D. McCauley, "Plastics Treaty," University of California, 2023.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https://plasticstreaty.berkeley.edu/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K. Reas and Periscopic, "U.S. Gun Killings in 2018," Periscopic, 2018.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https://guns.periscopic.com/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K. Sumah, L. Floyd, and H. McCracken, "Changes in State Firearm Mortality," Rand Corporation, 2024.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https://www.rand.org/research/gun-policy/longitudinal-firearm-mortality.html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V. Hart and N. Case, "Parable of the Polygons," Nicky Case, 2022.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https://ncase.me/polygons/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71" name="Google Shape;71;p15"/>
          <p:cNvSpPr txBox="1"/>
          <p:nvPr/>
        </p:nvSpPr>
        <p:spPr>
          <a:xfrm>
            <a:off x="1447500" y="1680600"/>
            <a:ext cx="6249000" cy="1782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7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 are going to be </a:t>
            </a:r>
            <a:r>
              <a:rPr altLang="en" lang="en" sz="17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exploring the idea of how interaction creates narrative. To help start that conversation, I have a very short game for us to play:</a:t>
            </a:r>
            <a:endParaRPr sz="17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7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https://www.necessarygames.com/play/loneliness/?q=my-games/loneliness/flash</a:t>
            </a:r>
            <a:endParaRPr sz="17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consideration of mechanics and narrative</a:t>
            </a:r>
            <a:endParaRPr b="1" sz="1000"/>
          </a:p>
        </p:txBody>
      </p:sp>
      <p:pic>
        <p:nvPicPr>
          <p:cNvPr descr="Game narrative can be conveyed through so much more than just a dialogue script, or in-game lore, or even the visual aesthetic of the world you play in. The design mechanics and gameplay itself can represent the story of the player's actions. (---More below) You can find the Flash game here. http://www.necessarygames.com/my-games/loneliness/flash  Subscribe for new episodes every Wednesday! http://bit.ly/SubToEC (---More below)  (Original air date: August 8, 2012) _______  Get your Extra Credits gear at the store! http://bit.ly/ExtraStore Play games with us on Extra Play! http://bit.ly/WatchEXP  Watch more episodes from this season of Extra Credits! http://bit.ly/2ovZBJj  Contribute community subtitles to Extra Credits: http://www.youtube.com/timedtext_cs_panel?c=UCCODtTcd5M1JavPCOr_Uydg&amp;tab=2  Talk to us on Twitter (@ExtraCreditz): http://bit.ly/ECTweet Follow us on Facebook: http://bit.ly/ECFBPage Get our list of recommended games on Steam: http://bit.ly/ECCurator _________  Would you like James to speak at your school or organization? For info, contact us at: contact@extra-credits.net _________  ♪ Intro Music: &quot;Penguin Cap&quot; by CarboHydroM http://bit.ly/1eIHTDS  ♪ Outro Music: &quot;Fisherman's Revelation&quot; by Bladiator, Tepid http://ocremix.org/remix/OCR01559/" id="78" name="Google Shape;78;p16" title="Mechanics as Metaphor - I: How Gameplay Itself Tells a Story - Extra Credi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875" y="660300"/>
            <a:ext cx="7472250" cy="42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Introducing the idea of ludonarrative</a:t>
            </a:r>
            <a:endParaRPr b="1" sz="1000"/>
          </a:p>
        </p:txBody>
      </p:sp>
      <p:sp>
        <p:nvSpPr>
          <p:cNvPr id="85" name="Google Shape;85;p17"/>
          <p:cNvSpPr txBox="1"/>
          <p:nvPr/>
        </p:nvSpPr>
        <p:spPr>
          <a:xfrm>
            <a:off x="3094350" y="2154425"/>
            <a:ext cx="2955300" cy="71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Ludonarrative</a:t>
            </a:r>
            <a:endParaRPr sz="3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Introducing the idea of ludonarrative</a:t>
            </a:r>
            <a:endParaRPr b="1" sz="1000"/>
          </a:p>
        </p:txBody>
      </p:sp>
      <p:sp>
        <p:nvSpPr>
          <p:cNvPr id="92" name="Google Shape;92;p18"/>
          <p:cNvSpPr txBox="1"/>
          <p:nvPr/>
        </p:nvSpPr>
        <p:spPr>
          <a:xfrm>
            <a:off x="3094350" y="2154425"/>
            <a:ext cx="2955300" cy="71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Ludo</a:t>
            </a:r>
            <a:r>
              <a:rPr altLang="en" lang="en" sz="3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narrative</a:t>
            </a:r>
            <a:endParaRPr sz="3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Introducing the idea of ludonarrative</a:t>
            </a:r>
            <a:endParaRPr b="1" sz="1000"/>
          </a:p>
        </p:txBody>
      </p:sp>
      <p:sp>
        <p:nvSpPr>
          <p:cNvPr id="99" name="Google Shape;99;p19"/>
          <p:cNvSpPr txBox="1"/>
          <p:nvPr/>
        </p:nvSpPr>
        <p:spPr>
          <a:xfrm>
            <a:off x="3094350" y="2154425"/>
            <a:ext cx="2955300" cy="71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Ludo</a:t>
            </a:r>
            <a:r>
              <a:rPr altLang="en" b="1" lang="en" sz="3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narrative</a:t>
            </a:r>
            <a:endParaRPr b="1" sz="3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Ludonarrative in visualization</a:t>
            </a:r>
            <a:endParaRPr b="1" sz="1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38" y="1376398"/>
            <a:ext cx="3400800" cy="1939500"/>
          </a:xfrm>
          <a:prstGeom prst="roundRect">
            <a:avLst>
              <a:gd fmla="val 9803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655" y="1376400"/>
            <a:ext cx="3350700" cy="1939500"/>
          </a:xfrm>
          <a:prstGeom prst="roundRect">
            <a:avLst>
              <a:gd fmla="val 12695" name="adj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08" name="Google Shape;108;p20"/>
          <p:cNvSpPr txBox="1"/>
          <p:nvPr/>
        </p:nvSpPr>
        <p:spPr>
          <a:xfrm>
            <a:off x="519200" y="3575625"/>
            <a:ext cx="3857700" cy="46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https://plasticstreaty.berkeley.edu/</a:t>
            </a:r>
            <a:endParaRPr sz="15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792150" y="3575625"/>
            <a:ext cx="3857700" cy="46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6"/>
              </a:rPr>
              <a:t>https://global-plastics-tool.org/</a:t>
            </a:r>
            <a:endParaRPr sz="15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Translating the idea of environmental storytelling</a:t>
            </a:r>
            <a:endParaRPr b="1" sz="10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900" y="634650"/>
            <a:ext cx="5568300" cy="3874200"/>
          </a:xfrm>
          <a:prstGeom prst="roundRect">
            <a:avLst>
              <a:gd fmla="val 7708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17" name="Google Shape;117;p21"/>
          <p:cNvSpPr txBox="1"/>
          <p:nvPr/>
        </p:nvSpPr>
        <p:spPr>
          <a:xfrm>
            <a:off x="759450" y="4556950"/>
            <a:ext cx="7625100" cy="42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https://guns.periscopic.com/</a:t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Translating the idea of environmental storytelling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300" y="1173075"/>
            <a:ext cx="4759500" cy="2960700"/>
          </a:xfrm>
          <a:prstGeom prst="roundRect">
            <a:avLst>
              <a:gd fmla="val 10720" name="adj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125" name="Google Shape;125;p22"/>
          <p:cNvSpPr txBox="1"/>
          <p:nvPr/>
        </p:nvSpPr>
        <p:spPr>
          <a:xfrm>
            <a:off x="1184350" y="4331375"/>
            <a:ext cx="72528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https://www.rand.org/research/gun-policy/longitudinal-firearm-mortality.html</a:t>
            </a:r>
            <a:endParaRPr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