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6858000" cy="9144000"/>
  <p:embeddedFontLst>
    <p:embeddedFont>
      <p:font typeface="Lora"/>
      <p:regular r:id="rId31"/>
      <p:bold r:id="rId32"/>
      <p:italic r:id="rId33"/>
      <p:boldItalic r:id="rId34"/>
    </p:embeddedFont>
    <p:embeddedFont>
      <p:font typeface="IBM Plex Mono"/>
      <p:regular r:id="rId35"/>
      <p:bold r:id="rId36"/>
      <p:italic r:id="rId37"/>
      <p:boldItalic r:id="rId38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8" Target="fonts/IBMPlexMono-boldItalic.fntdata" Type="http://schemas.openxmlformats.org/officeDocument/2006/relationships/font"/><Relationship Id="rId37" Target="fonts/IBMPlexMono-italic.fntdata" Type="http://schemas.openxmlformats.org/officeDocument/2006/relationships/font"/><Relationship Id="rId36" Target="fonts/IBMPlexMono-bold.fntdata" Type="http://schemas.openxmlformats.org/officeDocument/2006/relationships/font"/><Relationship Id="rId35" Target="fonts/IBMPlexMono-regular.fntdata" Type="http://schemas.openxmlformats.org/officeDocument/2006/relationships/font"/><Relationship Id="rId34" Target="fonts/Lora-boldItalic.fntdata" Type="http://schemas.openxmlformats.org/officeDocument/2006/relationships/font"/><Relationship Id="rId33" Target="fonts/Lora-italic.fntdata" Type="http://schemas.openxmlformats.org/officeDocument/2006/relationships/font"/><Relationship Id="rId32" Target="fonts/Lora-bold.fntdata" Type="http://schemas.openxmlformats.org/officeDocument/2006/relationships/font"/><Relationship Id="rId31" Target="fonts/Lora-regular.fntdata" Type="http://schemas.openxmlformats.org/officeDocument/2006/relationships/font"/><Relationship Id="rId30" Target="slides/slide25.xml" Type="http://schemas.openxmlformats.org/officeDocument/2006/relationships/slide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slides/slide23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881a339a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881a339a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881a339a9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881a339a9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881a339a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881a339a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881a339a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881a339a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881a339a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881a339a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881a339a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881a339a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881a339a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881a339a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881a339a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881a339a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881a339a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881a339a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881a339a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881a339a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ae99e7b8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ae99e7b8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881a339a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3881a339a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881a339a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881a339a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881a339a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881a339a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881a339a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881a339a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881a339a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881a339a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bcd7df5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bcd7df5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a76741d3e8c2a4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a76741d3e8c2a4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881a339a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881a339a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881a339a9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881a339a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881a339a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881a339a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881a339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881a339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c8224d5e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c8224d5e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881a339a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881a339a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6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4" Target="../media/image3.png" Type="http://schemas.openxmlformats.org/officeDocument/2006/relationships/image"/><Relationship Id="rId3" Target="../media/image7.jp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3" Target="../media/image4.jp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10" Target="https://sites.google.com/view/clayton-lewis." TargetMode="External" Type="http://schemas.openxmlformats.org/officeDocument/2006/relationships/hyperlink"/><Relationship Id="rId9" Target="https://www.hcibib.org/tcuid/" TargetMode="External" Type="http://schemas.openxmlformats.org/officeDocument/2006/relationships/hyperlink"/><Relationship Id="rId8" Target="https://www.doi.org/10.1145/1168149.1168158" TargetMode="External" Type="http://schemas.openxmlformats.org/officeDocument/2006/relationships/hyperlink"/><Relationship Id="rId7" Target="https://blog.respondent.io/best-user-interview-question" TargetMode="External" Type="http://schemas.openxmlformats.org/officeDocument/2006/relationships/hyperlink"/><Relationship Id="rId6" Target="https://usability.yale.edu/understanding-your-user/user-interviews/user-interview-example-questions" TargetMode="External" Type="http://schemas.openxmlformats.org/officeDocument/2006/relationships/hyperlink"/><Relationship Id="rId5" Target="https://www.doi.org/10.1177/13548565241309886." TargetMode="External" Type="http://schemas.openxmlformats.org/officeDocument/2006/relationships/hyperlink"/><Relationship Id="rId4" Target="https://www.simplypsychology.org/symbolic-interaction-theory.html" TargetMode="External" Type="http://schemas.openxmlformats.org/officeDocument/2006/relationships/hyperlink"/><Relationship Id="rId3" Target="https://www.ideou.com/blogs/inspiration/the-art-of-the-insight-learnings-from-30-years-of-curiosity-and-empathy" TargetMode="External" Type="http://schemas.openxmlformats.org/officeDocument/2006/relationships/hyperlink"/><Relationship Id="rId2" Target="../notesSlides/notesSlide2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5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4173325" y="1681350"/>
            <a:ext cx="3796500" cy="1780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Design Research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Mar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17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2025</a:t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9116" l="49568" r="16445" t="6630"/>
          <a:stretch/>
        </p:blipFill>
        <p:spPr>
          <a:xfrm>
            <a:off x="0" y="0"/>
            <a:ext cx="31128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Leave it open ended, follow them.</a:t>
            </a:r>
            <a:endParaRPr b="1" sz="1000"/>
          </a:p>
        </p:txBody>
      </p:sp>
      <p:sp>
        <p:nvSpPr>
          <p:cNvPr id="130" name="Google Shape;130;p23"/>
          <p:cNvSpPr txBox="1"/>
          <p:nvPr/>
        </p:nvSpPr>
        <p:spPr>
          <a:xfrm>
            <a:off x="387300" y="904950"/>
            <a:ext cx="8369400" cy="3333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Learning about a thing but also the context of that thing: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Can you </a:t>
            </a:r>
            <a:r>
              <a:rPr altLang="en" b="1"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describe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your day </a:t>
            </a:r>
            <a:r>
              <a:rPr altLang="en" b="1"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yesterday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What did you </a:t>
            </a: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feel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going through that process?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Why is that </a:t>
            </a: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good or bad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and </a:t>
            </a: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how do you know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What </a:t>
            </a:r>
            <a:r>
              <a:rPr altLang="en" b="1"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causes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that to happen?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H</a:t>
            </a: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ow often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does that happen?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What </a:t>
            </a:r>
            <a:r>
              <a:rPr altLang="en" b="1"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tools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do you use to accomplish this goal?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How do you </a:t>
            </a:r>
            <a:r>
              <a:rPr altLang="en" b="1"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collaborate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on this with others?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It is best to ask about specific and, when possible, recent actual events. 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Some techniques</a:t>
            </a:r>
            <a:endParaRPr b="1" sz="1000"/>
          </a:p>
        </p:txBody>
      </p:sp>
      <p:sp>
        <p:nvSpPr>
          <p:cNvPr id="137" name="Google Shape;137;p24"/>
          <p:cNvSpPr txBox="1"/>
          <p:nvPr/>
        </p:nvSpPr>
        <p:spPr>
          <a:xfrm>
            <a:off x="387300" y="708275"/>
            <a:ext cx="8369400" cy="4062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Echoing</a:t>
            </a: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: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You said that it was difficult to use, why is that the case?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Silence</a:t>
            </a: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: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…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That’s interesting redirect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That’s interesting thank you. I also wonder if you could tell me about…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Advice to someone else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What would you tell someone else who is thinking of using this software in the future?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Advice to past self: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If you could give your past self advice, what would you say?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End with magic wand: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If you change anything about this, what would it be?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Some things to avoid</a:t>
            </a:r>
            <a:endParaRPr b="1" sz="1000"/>
          </a:p>
        </p:txBody>
      </p:sp>
      <p:sp>
        <p:nvSpPr>
          <p:cNvPr id="144" name="Google Shape;144;p25"/>
          <p:cNvSpPr txBox="1"/>
          <p:nvPr/>
        </p:nvSpPr>
        <p:spPr>
          <a:xfrm>
            <a:off x="1300800" y="888750"/>
            <a:ext cx="6542400" cy="3366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387300" y="888750"/>
            <a:ext cx="8369400" cy="3366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Dead ends: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is that your preferred software -&gt; why is that your preferred software.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Judgement</a:t>
            </a: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: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why is this tool is difficult to use -&gt; how does it feel to use this tool? 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Leading: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what have you done to improve this process -&gt; has the process changed over time?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Avoid the double-barrel: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what do you like and dislike about this tool -&gt; what do you like about this tool? what do you dislike about this tool?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152" name="Google Shape;152;p26"/>
          <p:cNvSpPr txBox="1"/>
          <p:nvPr/>
        </p:nvSpPr>
        <p:spPr>
          <a:xfrm>
            <a:off x="1381650" y="1226400"/>
            <a:ext cx="6380700" cy="269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Talking to users: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user interview.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Group activity: </a:t>
            </a:r>
            <a:r>
              <a:rPr altLang="en" b="1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try out the user interview.</a:t>
            </a:r>
            <a:endParaRPr b="1"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Observing users: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contextual inquiry.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Think-Aloud: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measurement / evaluation.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Co-design: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another option.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Find a partner, ask about a class.</a:t>
            </a:r>
            <a:endParaRPr b="1" sz="1000"/>
          </a:p>
        </p:txBody>
      </p:sp>
      <p:sp>
        <p:nvSpPr>
          <p:cNvPr id="159" name="Google Shape;159;p27"/>
          <p:cNvSpPr txBox="1"/>
          <p:nvPr/>
        </p:nvSpPr>
        <p:spPr>
          <a:xfrm>
            <a:off x="1030200" y="1511400"/>
            <a:ext cx="7083600" cy="212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Find another partner here in the room (can make a group of 3 if needed).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Ask them about a class that you haven’t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taken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-"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Why did they take it? 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-"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What was their perception of the outcome of having taken the course?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-"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Why did they have that perception?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166" name="Google Shape;166;p28"/>
          <p:cNvSpPr txBox="1"/>
          <p:nvPr/>
        </p:nvSpPr>
        <p:spPr>
          <a:xfrm>
            <a:off x="1381650" y="1226400"/>
            <a:ext cx="6380700" cy="269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Talking to users: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user interview.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Group activity: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try out the user interview.</a:t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Observing users: </a:t>
            </a:r>
            <a:r>
              <a:rPr altLang="en" b="1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contextual inquiry.</a:t>
            </a:r>
            <a:endParaRPr b="1"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Think-Aloud: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measurement / evaluation.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Co-design: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another option.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Contextual inquiry</a:t>
            </a:r>
            <a:endParaRPr b="1" sz="1000"/>
          </a:p>
        </p:txBody>
      </p:sp>
      <p:sp>
        <p:nvSpPr>
          <p:cNvPr id="173" name="Google Shape;173;p29"/>
          <p:cNvSpPr txBox="1"/>
          <p:nvPr/>
        </p:nvSpPr>
        <p:spPr>
          <a:xfrm>
            <a:off x="1357350" y="1057500"/>
            <a:ext cx="6305400" cy="3028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It’s kind of like a user interview but in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action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goal is to observe a specific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situated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experience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primary goal is to observe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and ask non-disruptive questions.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Best when in the course of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regular activity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Go with a </a:t>
            </a: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beginner’s mind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and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without judgement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180" name="Google Shape;180;p30"/>
          <p:cNvSpPr txBox="1"/>
          <p:nvPr/>
        </p:nvSpPr>
        <p:spPr>
          <a:xfrm>
            <a:off x="1381650" y="1226400"/>
            <a:ext cx="6380700" cy="269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Talking to users: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user interview.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Group activity: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try out the user interview.</a:t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Observing users: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contextual inquiry.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Think-Aloud: </a:t>
            </a:r>
            <a:r>
              <a:rPr altLang="en" b="1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measurement / evaluation.</a:t>
            </a:r>
            <a:endParaRPr b="1"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Co-design: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another option.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Lots of options for measurement and evaluation</a:t>
            </a:r>
            <a:endParaRPr b="1" sz="1000"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50" y="787075"/>
            <a:ext cx="8839204" cy="356934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The easiest is observing with a simple prompt.</a:t>
            </a:r>
            <a:endParaRPr b="1" sz="1000"/>
          </a:p>
        </p:txBody>
      </p:sp>
      <p:sp>
        <p:nvSpPr>
          <p:cNvPr id="194" name="Google Shape;194;p32"/>
          <p:cNvSpPr txBox="1"/>
          <p:nvPr/>
        </p:nvSpPr>
        <p:spPr>
          <a:xfrm>
            <a:off x="1092300" y="1088575"/>
            <a:ext cx="6835500" cy="80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Please go through this tutorial and while doing so, </a:t>
            </a:r>
            <a:r>
              <a:rPr altLang="en" b="1" lang="en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please try your best to think aloud</a:t>
            </a:r>
            <a:r>
              <a:rPr altLang="en"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2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Why design research?</a:t>
            </a:r>
            <a:endParaRPr b="1" sz="1000"/>
          </a:p>
        </p:txBody>
      </p:sp>
      <p:sp>
        <p:nvSpPr>
          <p:cNvPr id="73" name="Google Shape;73;p15"/>
          <p:cNvSpPr txBox="1"/>
          <p:nvPr/>
        </p:nvSpPr>
        <p:spPr>
          <a:xfrm>
            <a:off x="1882800" y="1241175"/>
            <a:ext cx="5469600" cy="2661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We’ve learned about encoding devices, tasks, domains, patterns, and so much more.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What are the right questions to ask within a data visualization, what are the most important variables that we should include, how should we prioritize our encoding devices?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The answer lies in understanding the user.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The easiest is observing with a simple prompt.</a:t>
            </a:r>
            <a:endParaRPr b="1" sz="1000"/>
          </a:p>
        </p:txBody>
      </p:sp>
      <p:sp>
        <p:nvSpPr>
          <p:cNvPr id="201" name="Google Shape;201;p33"/>
          <p:cNvSpPr txBox="1"/>
          <p:nvPr/>
        </p:nvSpPr>
        <p:spPr>
          <a:xfrm>
            <a:off x="1092300" y="1088575"/>
            <a:ext cx="6835500" cy="80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Please go through this tutorial and while doing so, </a:t>
            </a:r>
            <a:r>
              <a:rPr altLang="en" b="1" lang="en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please try your best to think aloud</a:t>
            </a:r>
            <a:r>
              <a:rPr altLang="en"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2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3">
            <a:alphaModFix/>
          </a:blip>
          <a:srcRect b="0" l="10901" r="15687" t="0"/>
          <a:stretch/>
        </p:blipFill>
        <p:spPr>
          <a:xfrm>
            <a:off x="1353550" y="2519875"/>
            <a:ext cx="1759500" cy="1647900"/>
          </a:xfrm>
          <a:prstGeom prst="ellipse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500" y="2600450"/>
            <a:ext cx="5300209" cy="148675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210" name="Google Shape;210;p34"/>
          <p:cNvSpPr txBox="1"/>
          <p:nvPr/>
        </p:nvSpPr>
        <p:spPr>
          <a:xfrm>
            <a:off x="1381650" y="1226400"/>
            <a:ext cx="6380700" cy="269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Talking to users: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user interview.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Group activity: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try out the user interview.</a:t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Observing users: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contextual inquiry.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Think-Aloud: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measurement / evaluation.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Co-design: </a:t>
            </a:r>
            <a:r>
              <a:rPr altLang="en" b="1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another option.</a:t>
            </a:r>
            <a:endParaRPr b="1"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About co-design</a:t>
            </a:r>
            <a:endParaRPr b="1" sz="1000"/>
          </a:p>
        </p:txBody>
      </p:sp>
      <p:sp>
        <p:nvSpPr>
          <p:cNvPr id="217" name="Google Shape;217;p35"/>
          <p:cNvSpPr txBox="1"/>
          <p:nvPr/>
        </p:nvSpPr>
        <p:spPr>
          <a:xfrm>
            <a:off x="1475700" y="947550"/>
            <a:ext cx="6192600" cy="324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Break down the distinction between users and designer, instead invite in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partners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Allow others to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fundamentally guide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process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in conceptualization and design.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Often works well when you can make a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long term repeated relationship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Can be effective for more involved feedback, especially for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expert tools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Final thought</a:t>
            </a:r>
            <a:endParaRPr b="1" sz="1000"/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788" y="863325"/>
            <a:ext cx="3122425" cy="3684462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Citations</a:t>
            </a:r>
            <a:endParaRPr b="1" sz="1000"/>
          </a:p>
        </p:txBody>
      </p:sp>
      <p:sp>
        <p:nvSpPr>
          <p:cNvPr id="231" name="Google Shape;231;p37"/>
          <p:cNvSpPr txBox="1"/>
          <p:nvPr/>
        </p:nvSpPr>
        <p:spPr>
          <a:xfrm>
            <a:off x="473750" y="733175"/>
            <a:ext cx="8109900" cy="4320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282575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"The Deep Dive: One Company's Secret Weapon for Innovation," ABC News, 1999.</a:t>
            </a:r>
            <a:endParaRPr sz="8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"The Art of the Insight: Learnings from 30 Years of Curiosity and Empathy," IDEO U, 2019.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https://www.ideou.com/blogs/inspiration/the-art-of-the-insight-learnings-from-30-years-of-curiosity-and-empathy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C. Nickerson, "Symbolic Interactionism Theory &amp; Examples," Simply Pscyhology, 2025.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https://www.simplypsychology.org/symbolic-interaction-theory.html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J. Tong, "Diagrammatic thinking and audience reading of COVID-19 data visualisations: A UK case study," Convergence, 2024. doi: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10.1177/13548565241309886.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B. Hanington and B. Martin, "Universal Methods of Design," Rockport Publishers, 2012.</a:t>
            </a:r>
            <a:endParaRPr sz="8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"User Interview Example Questions," Yale University.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https://usability.yale.edu/understanding-your-user/user-interviews/user-interview-example-questions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J. Gallegos, "50 Powerful User Interview Questions You Should Consider Asking," Respondent, 2022.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https://blog.respondent.io/best-user-interview-question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B. Shneiderman and C. Plaisant, "Strategies for Evaluating Information Visualization Tools: Multi-dimensional In-depth Long-term Case Studies," BELIV '06, 2006. doi: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10.1145/1168149.1168158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C. Lewis and J. Rieman, "Task-Centered User Interface Design: A Practical Introduction," HCI Bibliography / IBM Research, 1993.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https://www.hcibib.org/tcuid/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C. Lewis, "Clayton Lewis"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https://sites.google.com/view/clayton-lewis.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340400" y="831300"/>
            <a:ext cx="6463200" cy="3480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is not a class on user research methods in human-centered design.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0" y="0"/>
            <a:ext cx="9020100" cy="51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However…</a:t>
            </a:r>
            <a:endParaRPr b="1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However…</a:t>
            </a:r>
            <a:endParaRPr b="1" sz="1000"/>
          </a:p>
        </p:txBody>
      </p:sp>
      <p:sp>
        <p:nvSpPr>
          <p:cNvPr id="87" name="Google Shape;87;p17"/>
          <p:cNvSpPr txBox="1"/>
          <p:nvPr/>
        </p:nvSpPr>
        <p:spPr>
          <a:xfrm>
            <a:off x="1340400" y="831300"/>
            <a:ext cx="6463200" cy="3480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is not a class on user research methods in human-centered design.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That can often span many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lectures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or even full courses.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My goal today is just to give you a sense of how it is done and give you one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specific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tool that can be useful for visualization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measurement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and evaluation.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Employing some of these techniques may involve ethical considerations and training depending on the circumstance.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is design research?</a:t>
            </a:r>
            <a:endParaRPr b="1" sz="1000"/>
          </a:p>
        </p:txBody>
      </p:sp>
      <p:sp>
        <p:nvSpPr>
          <p:cNvPr id="94" name="Google Shape;94;p18"/>
          <p:cNvSpPr txBox="1"/>
          <p:nvPr/>
        </p:nvSpPr>
        <p:spPr>
          <a:xfrm>
            <a:off x="1516050" y="2348250"/>
            <a:ext cx="6111900" cy="447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</a:rPr>
              <a:t>See Links…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is design research?</a:t>
            </a:r>
            <a:endParaRPr b="1" sz="10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50" y="637625"/>
            <a:ext cx="4259803" cy="43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5053250" y="908075"/>
            <a:ext cx="3677100" cy="3789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Catching up with Jane Fulton Suri: In the design of physical products, the goal was to create an object that effectively </a:t>
            </a:r>
            <a:r>
              <a:rPr altLang="en"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signaled its function</a:t>
            </a:r>
            <a:r>
              <a:rPr altLang="en" lang="en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to the user. Other designers focused on the </a:t>
            </a:r>
            <a:r>
              <a:rPr altLang="en"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meaning</a:t>
            </a:r>
            <a:r>
              <a:rPr altLang="en" lang="en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people placed on </a:t>
            </a:r>
            <a:r>
              <a:rPr altLang="en" b="1" lang="en">
                <a:latin typeface="Lora"/>
                <a:ea typeface="Lora"/>
                <a:cs typeface="Lora"/>
                <a:sym typeface="Lora"/>
              </a:rPr>
              <a:t>artifacts, rituals, and behaviors</a:t>
            </a:r>
            <a:r>
              <a:rPr altLang="en" lang="en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and how to incorporate those </a:t>
            </a:r>
            <a:r>
              <a:rPr altLang="en"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interactions</a:t>
            </a:r>
            <a:r>
              <a:rPr altLang="en" lang="en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into their work. In Scandinavia, designers began including the </a:t>
            </a:r>
            <a:r>
              <a:rPr altLang="en"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end user</a:t>
            </a:r>
            <a:r>
              <a:rPr altLang="en" lang="en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in the process early on, focusing on </a:t>
            </a:r>
            <a:r>
              <a:rPr altLang="en"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co-creation</a:t>
            </a:r>
            <a:r>
              <a:rPr altLang="en" lang="en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. As the practice of human-centered design became more defined, the various ways people solved for design challenges came together into a more comprehensive approach, and IDEO pulls from many of these ideas today.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brief glimpse at underpinnings</a:t>
            </a:r>
            <a:endParaRPr b="1" sz="1000"/>
          </a:p>
        </p:txBody>
      </p:sp>
      <p:sp>
        <p:nvSpPr>
          <p:cNvPr id="109" name="Google Shape;109;p20"/>
          <p:cNvSpPr txBox="1"/>
          <p:nvPr/>
        </p:nvSpPr>
        <p:spPr>
          <a:xfrm>
            <a:off x="1340400" y="965850"/>
            <a:ext cx="6463200" cy="32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have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a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cultural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and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experiential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lens through we we observe the world and this includes visualizations (diagrammatic thinking).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The question is if we can, without judgement, learn about the experiences of others (design empathy).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 center outside and often lived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expertise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to understand experiences but also how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symbols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including objects get meaning within those experiences and social systems (symbolic interactionism).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1381650" y="1226400"/>
            <a:ext cx="6380700" cy="2690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Talking to users: </a:t>
            </a:r>
            <a:r>
              <a:rPr altLang="en" b="1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user interview.</a:t>
            </a:r>
            <a:endParaRPr b="1"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Group activity: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try out the user interview.</a:t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Observing users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a contextual inquiry.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Think-Aloud: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the basics of measurement / evaluation.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Co-design: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another option.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Leave it open ended, follow them.</a:t>
            </a:r>
            <a:endParaRPr b="1" sz="1000"/>
          </a:p>
        </p:txBody>
      </p:sp>
      <p:sp>
        <p:nvSpPr>
          <p:cNvPr id="123" name="Google Shape;123;p22"/>
          <p:cNvSpPr txBox="1"/>
          <p:nvPr/>
        </p:nvSpPr>
        <p:spPr>
          <a:xfrm>
            <a:off x="387300" y="1020150"/>
            <a:ext cx="8369400" cy="3103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User interviews may be used in learning about a product, 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population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, system, process, etc. Try to ask open ended questions which allow the user to guide you to new topics: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Why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are those goals important?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Who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works with you on those goals?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-34925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Lora"/>
              <a:buChar char="-"/>
            </a:pPr>
            <a:r>
              <a:rPr altLang="en" b="1" lang="en" sz="1900">
                <a:latin typeface="Lora"/>
                <a:ea typeface="Lora"/>
                <a:cs typeface="Lora"/>
                <a:sym typeface="Lora"/>
              </a:rPr>
              <a:t>How</a:t>
            </a: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 did those deadlines get set?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9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Who, what, when, where, and why are all helpful but why, who, and how can be particularly generative.</a:t>
            </a:r>
            <a:endParaRPr sz="19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