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tableStyles+xml" PartName="/ppt/tableStyle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arget="ppt/presentation.xml" Type="http://schemas.openxmlformats.org/officeDocument/2006/relationships/officeDocument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aveSubsetFonts="1" strictFirstAndLastChars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x="9144000" cy="5143500"/>
  <p:notesSz cx="6858000" cy="9144000"/>
  <p:embeddedFontLst>
    <p:embeddedFont>
      <p:font typeface="Lora"/>
      <p:regular r:id="rId40"/>
      <p:bold r:id="rId41"/>
      <p:italic r:id="rId42"/>
      <p:boldItalic r:id="rId43"/>
    </p:embeddedFont>
    <p:embeddedFont>
      <p:font typeface="IBM Plex Mono"/>
      <p:regular r:id="rId44"/>
      <p:bold r:id="rId45"/>
      <p:italic r:id="rId46"/>
      <p:boldItalic r:id="rId47"/>
    </p:embeddedFont>
  </p:embeddedFontLst>
  <p:defaultTextStyle>
    <a:defPPr algn="l" lvl="0" marR="0" rtl="0">
      <a:lnSpc>
        <a:spcPct val="100000"/>
      </a:lnSpc>
      <a:spcBef>
        <a:spcPts val="0"/>
      </a:spcBef>
      <a:spcAft>
        <a:spcPts val="0"/>
      </a:spcAft>
    </a:defPPr>
    <a:lvl1pPr algn="l" lvl="0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1pPr>
    <a:lvl2pPr algn="l" lvl="1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2pPr>
    <a:lvl3pPr algn="l" lvl="2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3pPr>
    <a:lvl4pPr algn="l" lvl="3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4pPr>
    <a:lvl5pPr algn="l" lvl="4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5pPr>
    <a:lvl6pPr algn="l" lvl="5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6pPr>
    <a:lvl7pPr algn="l" lvl="6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7pPr>
    <a:lvl8pPr algn="l" lvl="7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8pPr>
    <a:lvl9pPr algn="l" lvl="8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3022E4F-03F2-4641-B603-C4133B6503B8}">
  <a:tblStyle styleId="{C3022E4F-03F2-4641-B603-C4133B6503B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type="none" w="sm"/>
              <a:tailEnd len="sm" type="none" w="sm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type="none" w="sm"/>
              <a:tailEnd len="sm" type="none" w="sm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type="none" w="sm"/>
              <a:tailEnd len="sm" type="none" w="sm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type="none" w="sm"/>
              <a:tailEnd len="sm" type="none" w="sm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type="none" w="sm"/>
              <a:tailEnd len="sm" type="none" w="sm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type="none" w="sm"/>
              <a:tailEnd len="sm" type="none" w="sm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d="100" n="100"/>
          <a:sy d="100" n="100"/>
        </p:scale>
        <p:origin x="0" y="0"/>
      </p:cViewPr>
      <p:guideLst>
        <p:guide orient="horz" pos="1620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39" Target="slides/slide33.xml" Type="http://schemas.openxmlformats.org/officeDocument/2006/relationships/slide"/><Relationship Id="rId38" Target="slides/slide32.xml" Type="http://schemas.openxmlformats.org/officeDocument/2006/relationships/slide"/><Relationship Id="rId37" Target="slides/slide31.xml" Type="http://schemas.openxmlformats.org/officeDocument/2006/relationships/slide"/><Relationship Id="rId36" Target="slides/slide30.xml" Type="http://schemas.openxmlformats.org/officeDocument/2006/relationships/slide"/><Relationship Id="rId35" Target="slides/slide29.xml" Type="http://schemas.openxmlformats.org/officeDocument/2006/relationships/slide"/><Relationship Id="rId34" Target="slides/slide28.xml" Type="http://schemas.openxmlformats.org/officeDocument/2006/relationships/slide"/><Relationship Id="rId33" Target="slides/slide27.xml" Type="http://schemas.openxmlformats.org/officeDocument/2006/relationships/slide"/><Relationship Id="rId32" Target="slides/slide26.xml" Type="http://schemas.openxmlformats.org/officeDocument/2006/relationships/slide"/><Relationship Id="rId31" Target="slides/slide25.xml" Type="http://schemas.openxmlformats.org/officeDocument/2006/relationships/slide"/><Relationship Id="rId30" Target="slides/slide24.xml" Type="http://schemas.openxmlformats.org/officeDocument/2006/relationships/slide"/><Relationship Id="rId27" Target="slides/slide21.xml" Type="http://schemas.openxmlformats.org/officeDocument/2006/relationships/slide"/><Relationship Id="rId26" Target="slides/slide20.xml" Type="http://schemas.openxmlformats.org/officeDocument/2006/relationships/slide"/><Relationship Id="rId25" Target="slides/slide19.xml" Type="http://schemas.openxmlformats.org/officeDocument/2006/relationships/slide"/><Relationship Id="rId24" Target="slides/slide18.xml" Type="http://schemas.openxmlformats.org/officeDocument/2006/relationships/slide"/><Relationship Id="rId21" Target="slides/slide15.xml" Type="http://schemas.openxmlformats.org/officeDocument/2006/relationships/slide"/><Relationship Id="rId19" Target="slides/slide13.xml" Type="http://schemas.openxmlformats.org/officeDocument/2006/relationships/slide"/><Relationship Id="rId20" Target="slides/slide14.xml" Type="http://schemas.openxmlformats.org/officeDocument/2006/relationships/slide"/><Relationship Id="rId18" Target="slides/slide12.xml" Type="http://schemas.openxmlformats.org/officeDocument/2006/relationships/slide"/><Relationship Id="rId17" Target="slides/slide11.xml" Type="http://schemas.openxmlformats.org/officeDocument/2006/relationships/slide"/><Relationship Id="rId47" Target="fonts/IBMPlexMono-boldItalic.fntdata" Type="http://schemas.openxmlformats.org/officeDocument/2006/relationships/font"/><Relationship Id="rId16" Target="slides/slide10.xml" Type="http://schemas.openxmlformats.org/officeDocument/2006/relationships/slide"/><Relationship Id="rId46" Target="fonts/IBMPlexMono-italic.fntdata" Type="http://schemas.openxmlformats.org/officeDocument/2006/relationships/font"/><Relationship Id="rId15" Target="slides/slide9.xml" Type="http://schemas.openxmlformats.org/officeDocument/2006/relationships/slide"/><Relationship Id="rId45" Target="fonts/IBMPlexMono-bold.fntdata" Type="http://schemas.openxmlformats.org/officeDocument/2006/relationships/font"/><Relationship Id="rId14" Target="slides/slide8.xml" Type="http://schemas.openxmlformats.org/officeDocument/2006/relationships/slide"/><Relationship Id="rId44" Target="fonts/IBMPlexMono-regular.fntdata" Type="http://schemas.openxmlformats.org/officeDocument/2006/relationships/font"/><Relationship Id="rId13" Target="slides/slide7.xml" Type="http://schemas.openxmlformats.org/officeDocument/2006/relationships/slide"/><Relationship Id="rId43" Target="fonts/Lora-boldItalic.fntdata" Type="http://schemas.openxmlformats.org/officeDocument/2006/relationships/font"/><Relationship Id="rId12" Target="slides/slide6.xml" Type="http://schemas.openxmlformats.org/officeDocument/2006/relationships/slide"/><Relationship Id="rId42" Target="fonts/Lora-italic.fntdata" Type="http://schemas.openxmlformats.org/officeDocument/2006/relationships/font"/><Relationship Id="rId11" Target="slides/slide5.xml" Type="http://schemas.openxmlformats.org/officeDocument/2006/relationships/slide"/><Relationship Id="rId41" Target="fonts/Lora-bold.fntdata" Type="http://schemas.openxmlformats.org/officeDocument/2006/relationships/font"/><Relationship Id="rId10" Target="slides/slide4.xml" Type="http://schemas.openxmlformats.org/officeDocument/2006/relationships/slide"/><Relationship Id="rId9" Target="slides/slide3.xml" Type="http://schemas.openxmlformats.org/officeDocument/2006/relationships/slide"/><Relationship Id="rId40" Target="fonts/Lora-regular.fntdata" Type="http://schemas.openxmlformats.org/officeDocument/2006/relationships/font"/><Relationship Id="rId8" Target="slides/slide2.xml" Type="http://schemas.openxmlformats.org/officeDocument/2006/relationships/slide"/><Relationship Id="rId7" Target="slides/slide1.xml" Type="http://schemas.openxmlformats.org/officeDocument/2006/relationships/slide"/><Relationship Id="rId6" Target="notesMasters/notesMaster1.xml" Type="http://schemas.openxmlformats.org/officeDocument/2006/relationships/notesMaster"/><Relationship Id="rId5" Target="slideMasters/slideMaster1.xml" Type="http://schemas.openxmlformats.org/officeDocument/2006/relationships/slideMaster"/><Relationship Id="rId4" Target="tableStyles.xml" Type="http://schemas.openxmlformats.org/officeDocument/2006/relationships/tableStyles"/><Relationship Id="rId3" Target="presProps.xml" Type="http://schemas.openxmlformats.org/officeDocument/2006/relationships/presProps"/><Relationship Id="rId23" Target="slides/slide17.xml" Type="http://schemas.openxmlformats.org/officeDocument/2006/relationships/slide"/><Relationship Id="rId29" Target="slides/slide23.xml" Type="http://schemas.openxmlformats.org/officeDocument/2006/relationships/slide"/><Relationship Id="rId2" Target="viewProps.xml" Type="http://schemas.openxmlformats.org/officeDocument/2006/relationships/viewProps"/><Relationship Id="rId22" Target="slides/slide16.xml" Type="http://schemas.openxmlformats.org/officeDocument/2006/relationships/slide"/><Relationship Id="rId28" Target="slides/slide22.xml" Type="http://schemas.openxmlformats.org/officeDocument/2006/relationships/slide"/><Relationship Id="rId1" Target="theme/theme2.xml" Type="http://schemas.openxmlformats.org/officeDocument/2006/relationships/theme"/></Relationships>
</file>

<file path=ppt/notesMasters/_rels/notesMaster1.xml.rels><?xml version="1.0" encoding="UTF-8" standalone="yes"?><Relationships xmlns="http://schemas.openxmlformats.org/package/2006/relationships"><Relationship Id="rId1" Target="../theme/theme1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folHlink="folHlink" hlink="hlink" tx1="dk1" tx2="lt2"/>
  <p:notesStyle>
    <a:defPPr algn="l" lvl="0" marR="0" rtl="0">
      <a:lnSpc>
        <a:spcPct val="100000"/>
      </a:lnSpc>
      <a:spcBef>
        <a:spcPts val="0"/>
      </a:spcBef>
      <a:spcAft>
        <a:spcPts val="0"/>
      </a:spcAft>
    </a:defPPr>
    <a:lvl1pPr algn="l" lvl="0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1pPr>
    <a:lvl2pPr algn="l" lvl="1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2pPr>
    <a:lvl3pPr algn="l" lvl="2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3pPr>
    <a:lvl4pPr algn="l" lvl="3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4pPr>
    <a:lvl5pPr algn="l" lvl="4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5pPr>
    <a:lvl6pPr algn="l" lvl="5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6pPr>
    <a:lvl7pPr algn="l" lvl="6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7pPr>
    <a:lvl8pPr algn="l" lvl="7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8pPr>
    <a:lvl9pPr algn="l" lvl="8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0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1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2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3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4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5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6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7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8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9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0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1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2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3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4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5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6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7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8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9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3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30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31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32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33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4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5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6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7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8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9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3e917838c1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3e917838c1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3e917838c1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3e917838c1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3e917838c1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3e917838c1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58b28c842104253b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58b28c842104253b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3e917838c1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3e917838c1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3e917838c1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3e917838c1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3e917838c1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3e917838c1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3e917838c1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3e917838c1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3e917838c1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3e917838c1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58b28c842104253b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58b28c842104253b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3ae99e7b8c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3ae99e7b8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3e917838c1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3e917838c1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3e917838c1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3e917838c1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3e917838c1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3e917838c1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3e917838c1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3e917838c1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3e917838c1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3e917838c1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3e917838c1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3e917838c1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3e917838c1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3e917838c1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3e917838c1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3e917838c1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3e917838c1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3e917838c1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3e917838c1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3e917838c1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3c8224d5e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3c8224d5e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3e917838c1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3e917838c1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3c8224d5e7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3c8224d5e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3f2ceb000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3f2ceb000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3bcd7df53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3bcd7df53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3e917838c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3e917838c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3e917838c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3e917838c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3e917838c1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3e917838c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3e917838c1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3e917838c1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3e917838c1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3e917838c1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3e917838c1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3e917838c1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="b" anchorCtr="0" bIns="91425" lIns="91425" numCol="1" rIns="91425" spcFirstLastPara="1" tIns="91425" wrap="square">
            <a:norm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algn="ctr"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algn="ctr"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algn="ctr"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algn="ctr"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algn="ctr"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algn="ctr"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algn="ctr"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algn="ctr"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algn="ctr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algn="ctr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algn="ctr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algn="ctr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algn="ctr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algn="ctr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algn="ctr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algn="ctr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algn="ctr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="b" anchorCtr="0" bIns="91425" lIns="91425" numCol="1" rIns="91425" spcFirstLastPara="1" tIns="91425" wrap="square">
            <a:norm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algn="ctr"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algn="ctr"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algn="ctr"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algn="ctr"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algn="ctr"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algn="ctr"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algn="ctr"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algn="ctr"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algn="ctr"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algn="ctr"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algn="ctr"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algn="ctr"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algn="ctr"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algn="ctr"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algn="ctr"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algn="ctr"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algn="ctr"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algn="ctr"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algn="ctr"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algn="ctr"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algn="ctr"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algn="ctr"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algn="ctr"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algn="ctr"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algn="ctr"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="b" anchorCtr="0" bIns="91425" lIns="91425" numCol="1" rIns="91425" spcFirstLastPara="1" tIns="91425" wrap="square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="b" anchorCtr="0" bIns="91425" lIns="91425" numCol="1" rIns="91425" spcFirstLastPara="1" tIns="91425" wrap="square">
            <a:norm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algn="ctr"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algn="ctr"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algn="ctr"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algn="ctr"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algn="ctr"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algn="ctr"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algn="ctr"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algn="ctr"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algn="ctr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algn="ctr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algn="ctr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algn="ctr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algn="ctr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algn="ctr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algn="ctr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algn="ctr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algn="ctr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2" Target="../slideLayouts/slideLayout11.xml" Type="http://schemas.openxmlformats.org/officeDocument/2006/relationships/slideLayout"/><Relationship Id="rId11" Target="../slideLayouts/slideLayout10.xml" Type="http://schemas.openxmlformats.org/officeDocument/2006/relationships/slideLayout"/><Relationship Id="rId9" Target="../slideLayouts/slideLayout8.xml" Type="http://schemas.openxmlformats.org/officeDocument/2006/relationships/slideLayout"/><Relationship Id="rId10" Target="../slideLayouts/slideLayout9.xml" Type="http://schemas.openxmlformats.org/officeDocument/2006/relationships/slideLayout"/><Relationship Id="rId8" Target="../slideLayouts/slideLayout7.xml" Type="http://schemas.openxmlformats.org/officeDocument/2006/relationships/slideLayout"/><Relationship Id="rId7" Target="../slideLayouts/slideLayout6.xml" Type="http://schemas.openxmlformats.org/officeDocument/2006/relationships/slideLayout"/><Relationship Id="rId6" Target="../slideLayouts/slideLayout5.xml" Type="http://schemas.openxmlformats.org/officeDocument/2006/relationships/slideLayout"/><Relationship Id="rId5" Target="../slideLayouts/slideLayout4.xml" Type="http://schemas.openxmlformats.org/officeDocument/2006/relationships/slideLayout"/><Relationship Id="rId4" Target="../slideLayouts/slideLayout3.xml" Type="http://schemas.openxmlformats.org/officeDocument/2006/relationships/slideLayout"/><Relationship Id="rId3" Target="../slideLayouts/slideLayout2.xml" Type="http://schemas.openxmlformats.org/officeDocument/2006/relationships/slideLayout"/><Relationship Id="rId2" Target="../slideLayouts/slideLayout1.xml" Type="http://schemas.openxmlformats.org/officeDocument/2006/relationships/slideLayout"/><Relationship Id="rId1" Target="../theme/theme2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algn="r" lvl="0">
              <a:buNone/>
              <a:defRPr sz="1000">
                <a:solidFill>
                  <a:schemeClr val="dk2"/>
                </a:solidFill>
              </a:defRPr>
            </a:lvl1pPr>
            <a:lvl2pPr algn="r" lvl="1">
              <a:buNone/>
              <a:defRPr sz="1000">
                <a:solidFill>
                  <a:schemeClr val="dk2"/>
                </a:solidFill>
              </a:defRPr>
            </a:lvl2pPr>
            <a:lvl3pPr algn="r" lvl="2">
              <a:buNone/>
              <a:defRPr sz="1000">
                <a:solidFill>
                  <a:schemeClr val="dk2"/>
                </a:solidFill>
              </a:defRPr>
            </a:lvl3pPr>
            <a:lvl4pPr algn="r" lvl="3">
              <a:buNone/>
              <a:defRPr sz="1000">
                <a:solidFill>
                  <a:schemeClr val="dk2"/>
                </a:solidFill>
              </a:defRPr>
            </a:lvl4pPr>
            <a:lvl5pPr algn="r" lvl="4">
              <a:buNone/>
              <a:defRPr sz="1000">
                <a:solidFill>
                  <a:schemeClr val="dk2"/>
                </a:solidFill>
              </a:defRPr>
            </a:lvl5pPr>
            <a:lvl6pPr algn="r" lvl="5">
              <a:buNone/>
              <a:defRPr sz="1000">
                <a:solidFill>
                  <a:schemeClr val="dk2"/>
                </a:solidFill>
              </a:defRPr>
            </a:lvl6pPr>
            <a:lvl7pPr algn="r" lvl="6">
              <a:buNone/>
              <a:defRPr sz="1000">
                <a:solidFill>
                  <a:schemeClr val="dk2"/>
                </a:solidFill>
              </a:defRPr>
            </a:lvl7pPr>
            <a:lvl8pPr algn="r" lvl="7">
              <a:buNone/>
              <a:defRPr sz="1000">
                <a:solidFill>
                  <a:schemeClr val="dk2"/>
                </a:solidFill>
              </a:defRPr>
            </a:lvl8pPr>
            <a:lvl9pPr algn="r" lvl="8">
              <a:buNone/>
              <a:defRPr sz="1000">
                <a:solidFill>
                  <a:schemeClr val="dk2"/>
                </a:solidFill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folHlink="folHlink" hlink="hlink" tx1="dk1" tx2="lt2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3" Target="../media/image2.png" Type="http://schemas.openxmlformats.org/officeDocument/2006/relationships/image"/><Relationship Id="rId2" Target="../notesSlides/notesSlide1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0.xml.rels><?xml version="1.0" encoding="UTF-8" standalone="yes"?><Relationships xmlns="http://schemas.openxmlformats.org/package/2006/relationships"><Relationship Id="rId2" Target="../notesSlides/notesSlide10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1.xml.rels><?xml version="1.0" encoding="UTF-8" standalone="yes"?><Relationships xmlns="http://schemas.openxmlformats.org/package/2006/relationships"><Relationship Id="rId4" Target="../media/image6.png" Type="http://schemas.openxmlformats.org/officeDocument/2006/relationships/image"/><Relationship Id="rId3" Target="http://podcastanthropology.com" TargetMode="External" Type="http://schemas.openxmlformats.org/officeDocument/2006/relationships/hyperlink"/><Relationship Id="rId2" Target="../notesSlides/notesSlide11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2.xml.rels><?xml version="1.0" encoding="UTF-8" standalone="yes"?><Relationships xmlns="http://schemas.openxmlformats.org/package/2006/relationships"><Relationship Id="rId4" Target="../media/image21.jpg" Type="http://schemas.openxmlformats.org/officeDocument/2006/relationships/image"/><Relationship Id="rId3" Target="https://global-plastics-tool.org/" TargetMode="External" Type="http://schemas.openxmlformats.org/officeDocument/2006/relationships/hyperlink"/><Relationship Id="rId2" Target="../notesSlides/notesSlide12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3.xml.rels><?xml version="1.0" encoding="UTF-8" standalone="yes"?><Relationships xmlns="http://schemas.openxmlformats.org/package/2006/relationships"><Relationship Id="rId4" Target="https://vimeo.com/133608686?embedded=true&amp;source=vimeo_logo&amp;owner=8053320" TargetMode="External" Type="http://schemas.openxmlformats.org/officeDocument/2006/relationships/hyperlink"/><Relationship Id="rId3" Target="http://www.wefeelfine.org/wefeelfine.pdf" TargetMode="External" Type="http://schemas.openxmlformats.org/officeDocument/2006/relationships/hyperlink"/><Relationship Id="rId2" Target="../notesSlides/notesSlide13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4.xml.rels><?xml version="1.0" encoding="UTF-8" standalone="yes"?><Relationships xmlns="http://schemas.openxmlformats.org/package/2006/relationships"><Relationship Id="rId2" Target="../notesSlides/notesSlide14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5.xml.rels><?xml version="1.0" encoding="UTF-8" standalone="yes"?><Relationships xmlns="http://schemas.openxmlformats.org/package/2006/relationships"><Relationship Id="rId3" Target="../media/image13.jpg" Type="http://schemas.openxmlformats.org/officeDocument/2006/relationships/image"/><Relationship Id="rId2" Target="../notesSlides/notesSlide15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6.xml.rels><?xml version="1.0" encoding="UTF-8" standalone="yes"?><Relationships xmlns="http://schemas.openxmlformats.org/package/2006/relationships"><Relationship Id="rId2" Target="../notesSlides/notesSlide16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7.xml.rels><?xml version="1.0" encoding="UTF-8" standalone="yes"?><Relationships xmlns="http://schemas.openxmlformats.org/package/2006/relationships"><Relationship Id="rId2" Target="../notesSlides/notesSlide17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8.xml.rels><?xml version="1.0" encoding="UTF-8" standalone="yes"?><Relationships xmlns="http://schemas.openxmlformats.org/package/2006/relationships"><Relationship Id="rId2" Target="../notesSlides/notesSlide18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9.xml.rels><?xml version="1.0" encoding="UTF-8" standalone="yes"?><Relationships xmlns="http://schemas.openxmlformats.org/package/2006/relationships"><Relationship Id="rId2" Target="../notesSlides/notesSlide19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.xml.rels><?xml version="1.0" encoding="UTF-8" standalone="yes"?><Relationships xmlns="http://schemas.openxmlformats.org/package/2006/relationships"><Relationship Id="rId2" Target="../notesSlides/notesSlide2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0.xml.rels><?xml version="1.0" encoding="UTF-8" standalone="yes"?><Relationships xmlns="http://schemas.openxmlformats.org/package/2006/relationships"><Relationship Id="rId3" Target="../media/image15.png" Type="http://schemas.openxmlformats.org/officeDocument/2006/relationships/image"/><Relationship Id="rId2" Target="../notesSlides/notesSlide20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1.xml.rels><?xml version="1.0" encoding="UTF-8" standalone="yes"?><Relationships xmlns="http://schemas.openxmlformats.org/package/2006/relationships"><Relationship Id="rId2" Target="../notesSlides/notesSlide21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2.xml.rels><?xml version="1.0" encoding="UTF-8" standalone="yes"?><Relationships xmlns="http://schemas.openxmlformats.org/package/2006/relationships"><Relationship Id="rId2" Target="../notesSlides/notesSlide22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3.xml.rels><?xml version="1.0" encoding="UTF-8" standalone="yes"?><Relationships xmlns="http://schemas.openxmlformats.org/package/2006/relationships"><Relationship Id="rId2" Target="../notesSlides/notesSlide23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4.xml.rels><?xml version="1.0" encoding="UTF-8" standalone="yes"?><Relationships xmlns="http://schemas.openxmlformats.org/package/2006/relationships"><Relationship Id="rId3" Target="../media/image15.png" Type="http://schemas.openxmlformats.org/officeDocument/2006/relationships/image"/><Relationship Id="rId2" Target="../notesSlides/notesSlide24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5.xml.rels><?xml version="1.0" encoding="UTF-8" standalone="yes"?><Relationships xmlns="http://schemas.openxmlformats.org/package/2006/relationships"><Relationship Id="rId4" Target="../media/image10.png" Type="http://schemas.openxmlformats.org/officeDocument/2006/relationships/image"/><Relationship Id="rId3" Target="../media/image20.png" Type="http://schemas.openxmlformats.org/officeDocument/2006/relationships/image"/><Relationship Id="rId2" Target="../notesSlides/notesSlide25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6.xml.rels><?xml version="1.0" encoding="UTF-8" standalone="yes"?><Relationships xmlns="http://schemas.openxmlformats.org/package/2006/relationships"><Relationship Id="rId4" Target="../media/image12.png" Type="http://schemas.openxmlformats.org/officeDocument/2006/relationships/image"/><Relationship Id="rId3" Target="../media/image5.png" Type="http://schemas.openxmlformats.org/officeDocument/2006/relationships/image"/><Relationship Id="rId2" Target="../notesSlides/notesSlide26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7.xml.rels><?xml version="1.0" encoding="UTF-8" standalone="yes"?><Relationships xmlns="http://schemas.openxmlformats.org/package/2006/relationships"><Relationship Id="rId4" Target="../media/image18.png" Type="http://schemas.openxmlformats.org/officeDocument/2006/relationships/image"/><Relationship Id="rId3" Target="../media/image16.png" Type="http://schemas.openxmlformats.org/officeDocument/2006/relationships/image"/><Relationship Id="rId2" Target="../notesSlides/notesSlide27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8.xml.rels><?xml version="1.0" encoding="UTF-8" standalone="yes"?><Relationships xmlns="http://schemas.openxmlformats.org/package/2006/relationships"><Relationship Id="rId5" Target="../media/image24.png" Type="http://schemas.openxmlformats.org/officeDocument/2006/relationships/image"/><Relationship Id="rId4" Target="../media/image22.png" Type="http://schemas.openxmlformats.org/officeDocument/2006/relationships/image"/><Relationship Id="rId3" Target="../media/image19.png" Type="http://schemas.openxmlformats.org/officeDocument/2006/relationships/image"/><Relationship Id="rId2" Target="../notesSlides/notesSlide28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9.xml.rels><?xml version="1.0" encoding="UTF-8" standalone="yes"?><Relationships xmlns="http://schemas.openxmlformats.org/package/2006/relationships"><Relationship Id="rId2" Target="../notesSlides/notesSlide29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3.xml.rels><?xml version="1.0" encoding="UTF-8" standalone="yes"?><Relationships xmlns="http://schemas.openxmlformats.org/package/2006/relationships"><Relationship Id="rId2" Target="../notesSlides/notesSlide3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30.xml.rels><?xml version="1.0" encoding="UTF-8" standalone="yes"?><Relationships xmlns="http://schemas.openxmlformats.org/package/2006/relationships"><Relationship Id="rId2" Target="../notesSlides/notesSlide30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31.xml.rels><?xml version="1.0" encoding="UTF-8" standalone="yes"?><Relationships xmlns="http://schemas.openxmlformats.org/package/2006/relationships"><Relationship Id="rId11" Target="https://vimeo.com/133608686?embedded=true&amp;source=vimeo_logo&amp;owner=8053320" TargetMode="External" Type="http://schemas.openxmlformats.org/officeDocument/2006/relationships/hyperlink"/><Relationship Id="rId10" Target="http://podcastanthropology.com/" TargetMode="External" Type="http://schemas.openxmlformats.org/officeDocument/2006/relationships/hyperlink"/><Relationship Id="rId9" Target="https://noceilings.org/" TargetMode="External" Type="http://schemas.openxmlformats.org/officeDocument/2006/relationships/hyperlink"/><Relationship Id="rId8" Target="http://www.comfsm.fm/~dleeling/statistics/text5.html" TargetMode="External" Type="http://schemas.openxmlformats.org/officeDocument/2006/relationships/hyperlink"/><Relationship Id="rId7" Target="https://fathom.info/china/" TargetMode="External" Type="http://schemas.openxmlformats.org/officeDocument/2006/relationships/hyperlink"/><Relationship Id="rId6" Target="https://www.nytimes.com/interactive/2024/11/19/us/politics/voter-turnout-election-trump-harris.html" TargetMode="External" Type="http://schemas.openxmlformats.org/officeDocument/2006/relationships/hyperlink"/><Relationship Id="rId5" Target="https://thoughtbot.com/blog/analyzing-minards-visualization-of-napoleons-1812-march" TargetMode="External" Type="http://schemas.openxmlformats.org/officeDocument/2006/relationships/hyperlink"/><Relationship Id="rId4" Target="https://feltron.com/FAR12.html" TargetMode="External" Type="http://schemas.openxmlformats.org/officeDocument/2006/relationships/hyperlink"/><Relationship Id="rId3" Target="https://badriadhikari.github.io/data-viz-workshop-2021/minards/" TargetMode="External" Type="http://schemas.openxmlformats.org/officeDocument/2006/relationships/hyperlink"/><Relationship Id="rId2" Target="../notesSlides/notesSlide31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32.xml.rels><?xml version="1.0" encoding="UTF-8" standalone="yes"?><Relationships xmlns="http://schemas.openxmlformats.org/package/2006/relationships"><Relationship Id="rId9" Target="https://gleap.org/content/ted_visualization" TargetMode="External" Type="http://schemas.openxmlformats.org/officeDocument/2006/relationships/hyperlink"/><Relationship Id="rId8" Target="https://www.wefeelfine.org/wefeelfine.pdf" TargetMode="External" Type="http://schemas.openxmlformats.org/officeDocument/2006/relationships/hyperlink"/><Relationship Id="rId7" Target="https://foodsimsf.com/" TargetMode="External" Type="http://schemas.openxmlformats.org/officeDocument/2006/relationships/hyperlink"/><Relationship Id="rId6" Target="https://crop-shift-sampottinger3-2860.replit.app/" TargetMode="External" Type="http://schemas.openxmlformats.org/officeDocument/2006/relationships/hyperlink"/><Relationship Id="rId5" Target="https://gleap.org/content/airbnb" TargetMode="External" Type="http://schemas.openxmlformats.org/officeDocument/2006/relationships/hyperlink"/><Relationship Id="rId4" Target="https://ag-adaptation-study.pub/#neighborhoods" TargetMode="External" Type="http://schemas.openxmlformats.org/officeDocument/2006/relationships/hyperlink"/><Relationship Id="rId3" Target="https://geojson.io/" TargetMode="External" Type="http://schemas.openxmlformats.org/officeDocument/2006/relationships/hyperlink"/><Relationship Id="rId2" Target="../notesSlides/notesSlide32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33.xml.rels><?xml version="1.0" encoding="UTF-8" standalone="yes"?><Relationships xmlns="http://schemas.openxmlformats.org/package/2006/relationships"><Relationship Id="rId3" Target="../media/image7.png" Type="http://schemas.openxmlformats.org/officeDocument/2006/relationships/image"/><Relationship Id="rId2" Target="../notesSlides/notesSlide33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4.xml.rels><?xml version="1.0" encoding="UTF-8" standalone="yes"?><Relationships xmlns="http://schemas.openxmlformats.org/package/2006/relationships"><Relationship Id="rId3" Target="../media/image1.png" Type="http://schemas.openxmlformats.org/officeDocument/2006/relationships/image"/><Relationship Id="rId2" Target="../notesSlides/notesSlide4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5.xml.rels><?xml version="1.0" encoding="UTF-8" standalone="yes"?><Relationships xmlns="http://schemas.openxmlformats.org/package/2006/relationships"><Relationship Id="rId5" Target="../media/image11.png" Type="http://schemas.openxmlformats.org/officeDocument/2006/relationships/image"/><Relationship Id="rId4" Target="../media/image23.png" Type="http://schemas.openxmlformats.org/officeDocument/2006/relationships/image"/><Relationship Id="rId3" Target="../media/image17.png" Type="http://schemas.openxmlformats.org/officeDocument/2006/relationships/image"/><Relationship Id="rId2" Target="../notesSlides/notesSlide5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6.xml.rels><?xml version="1.0" encoding="UTF-8" standalone="yes"?><Relationships xmlns="http://schemas.openxmlformats.org/package/2006/relationships"><Relationship Id="rId3" Target="../media/image4.gif" Type="http://schemas.openxmlformats.org/officeDocument/2006/relationships/image"/><Relationship Id="rId2" Target="../notesSlides/notesSlide6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7.xml.rels><?xml version="1.0" encoding="UTF-8" standalone="yes"?><Relationships xmlns="http://schemas.openxmlformats.org/package/2006/relationships"><Relationship Id="rId4" Target="../media/image14.png" Type="http://schemas.openxmlformats.org/officeDocument/2006/relationships/image"/><Relationship Id="rId3" Target="../media/image8.png" Type="http://schemas.openxmlformats.org/officeDocument/2006/relationships/image"/><Relationship Id="rId2" Target="../notesSlides/notesSlide7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8.xml.rels><?xml version="1.0" encoding="UTF-8" standalone="yes"?><Relationships xmlns="http://schemas.openxmlformats.org/package/2006/relationships"><Relationship Id="rId3" Target="../media/image9.png" Type="http://schemas.openxmlformats.org/officeDocument/2006/relationships/image"/><Relationship Id="rId2" Target="../notesSlides/notesSlide8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9.xml.rels><?xml version="1.0" encoding="UTF-8" standalone="yes"?><Relationships xmlns="http://schemas.openxmlformats.org/package/2006/relationships"><Relationship Id="rId3" Target="../media/image3.png" Type="http://schemas.openxmlformats.org/officeDocument/2006/relationships/image"/><Relationship Id="rId2" Target="../notesSlides/notesSlide9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4184600" y="1512900"/>
            <a:ext cx="3796500" cy="21177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500">
                <a:latin typeface="IBM Plex Mono"/>
                <a:ea typeface="IBM Plex Mono"/>
                <a:cs typeface="IBM Plex Mono"/>
                <a:sym typeface="IBM Plex Mono"/>
              </a:rPr>
              <a:t>New Languages / Complex Types</a:t>
            </a:r>
            <a:endParaRPr b="1" sz="2500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lang="en" sz="18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 Samuel Pottinger</a:t>
            </a:r>
            <a:endParaRPr sz="18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lang="en" sz="18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Stat 198: IDSV</a:t>
            </a:r>
            <a:endParaRPr sz="18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Mar</a:t>
            </a:r>
            <a:r>
              <a:rPr altLang="en" lang="en" sz="18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10</a:t>
            </a:r>
            <a:r>
              <a:rPr altLang="en" lang="en" sz="18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2025</a:t>
            </a:r>
            <a:endParaRPr sz="2500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9116" l="49568" r="16445" t="6630"/>
          <a:stretch/>
        </p:blipFill>
        <p:spPr>
          <a:xfrm>
            <a:off x="0" y="0"/>
            <a:ext cx="311281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3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Today</a:t>
            </a:r>
            <a:endParaRPr b="1" sz="1000"/>
          </a:p>
        </p:txBody>
      </p:sp>
      <p:sp>
        <p:nvSpPr>
          <p:cNvPr id="133" name="Google Shape;133;p23"/>
          <p:cNvSpPr txBox="1"/>
          <p:nvPr/>
        </p:nvSpPr>
        <p:spPr>
          <a:xfrm>
            <a:off x="1691850" y="1035900"/>
            <a:ext cx="5760300" cy="3528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Charts without names: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Using dimensions, measures, and encodings to read a graphic.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&gt; </a:t>
            </a:r>
            <a:r>
              <a:rPr altLang="en" b="1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More tips for complexity:</a:t>
            </a:r>
            <a:r>
              <a:rPr altLang="en" b="1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Movements and levels</a:t>
            </a:r>
            <a:endParaRPr b="1"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Group activity:</a:t>
            </a:r>
            <a:r>
              <a:rPr altLang="en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Homework 11 in class!</a:t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Complex data:</a:t>
            </a:r>
            <a:r>
              <a:rPr altLang="en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what non-CSV data inputs might look like.</a:t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Advice for maps:</a:t>
            </a:r>
            <a:r>
              <a:rPr altLang="en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using the first perspective to navigate maps.</a:t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4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Movements</a:t>
            </a:r>
            <a:endParaRPr b="1" sz="1000"/>
          </a:p>
        </p:txBody>
      </p:sp>
      <p:sp>
        <p:nvSpPr>
          <p:cNvPr id="140" name="Google Shape;140;p24"/>
          <p:cNvSpPr txBox="1"/>
          <p:nvPr/>
        </p:nvSpPr>
        <p:spPr>
          <a:xfrm>
            <a:off x="5686425" y="2124000"/>
            <a:ext cx="2781300" cy="10860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500" u="sng">
                <a:solidFill>
                  <a:schemeClr val="hlink"/>
                </a:solidFill>
                <a:latin typeface="Lora"/>
                <a:ea typeface="Lora"/>
                <a:cs typeface="Lora"/>
                <a:sym typeface="Lora"/>
                <a:hlinkClick r:id="rId3"/>
              </a:rPr>
              <a:t>Podcast Anthropology</a:t>
            </a:r>
            <a:endParaRPr sz="32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275" y="996700"/>
            <a:ext cx="4876800" cy="3340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5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Levels</a:t>
            </a:r>
            <a:endParaRPr b="1" sz="1000"/>
          </a:p>
        </p:txBody>
      </p:sp>
      <p:sp>
        <p:nvSpPr>
          <p:cNvPr id="148" name="Google Shape;148;p25"/>
          <p:cNvSpPr txBox="1"/>
          <p:nvPr/>
        </p:nvSpPr>
        <p:spPr>
          <a:xfrm>
            <a:off x="5886400" y="2143050"/>
            <a:ext cx="2781300" cy="10860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500" u="sng">
                <a:solidFill>
                  <a:schemeClr val="hlink"/>
                </a:solidFill>
                <a:latin typeface="Lora"/>
                <a:ea typeface="Lora"/>
                <a:cs typeface="Lora"/>
                <a:sym typeface="Lora"/>
                <a:hlinkClick r:id="rId3"/>
              </a:rPr>
              <a:t>Global Plastics Tool</a:t>
            </a:r>
            <a:endParaRPr sz="32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375" y="1004288"/>
            <a:ext cx="5381627" cy="3363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6"/>
          <p:cNvSpPr txBox="1"/>
          <p:nvPr/>
        </p:nvSpPr>
        <p:spPr>
          <a:xfrm>
            <a:off x="0" y="0"/>
            <a:ext cx="9020100" cy="511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Two new tools</a:t>
            </a:r>
            <a:endParaRPr b="1" sz="1000"/>
          </a:p>
        </p:txBody>
      </p:sp>
      <p:sp>
        <p:nvSpPr>
          <p:cNvPr id="156" name="Google Shape;156;p26"/>
          <p:cNvSpPr txBox="1"/>
          <p:nvPr/>
        </p:nvSpPr>
        <p:spPr>
          <a:xfrm>
            <a:off x="1729800" y="1423350"/>
            <a:ext cx="5560500" cy="2296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Movements: </a:t>
            </a:r>
            <a:r>
              <a:rPr altLang="en" lang="en"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Reuse visual motifs or graphical representations across multiple plots to create a story between them. (</a:t>
            </a:r>
            <a:r>
              <a:rPr altLang="en" lang="en" sz="17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Jonathan Harris</a:t>
            </a:r>
            <a:r>
              <a:rPr altLang="en" lang="en"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)</a:t>
            </a:r>
            <a:endParaRPr sz="17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Levels: </a:t>
            </a:r>
            <a:r>
              <a:rPr altLang="en" lang="en"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Start with very simple graphics but, as the user spends more time interacting, add in more sophistication (</a:t>
            </a:r>
            <a:r>
              <a:rPr altLang="en" lang="en" sz="17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Ben Fry</a:t>
            </a:r>
            <a:r>
              <a:rPr altLang="en" lang="en"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)</a:t>
            </a:r>
            <a:endParaRPr sz="17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7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Today</a:t>
            </a:r>
            <a:endParaRPr b="1" sz="1000"/>
          </a:p>
        </p:txBody>
      </p:sp>
      <p:sp>
        <p:nvSpPr>
          <p:cNvPr id="163" name="Google Shape;163;p27"/>
          <p:cNvSpPr txBox="1"/>
          <p:nvPr/>
        </p:nvSpPr>
        <p:spPr>
          <a:xfrm>
            <a:off x="1691850" y="1035900"/>
            <a:ext cx="5760300" cy="3528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Charts without names: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Using dimensions, measures, and encodings to read a graphic.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More tips for complexity: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Movements and levels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1800">
                <a:latin typeface="Lora"/>
                <a:ea typeface="Lora"/>
                <a:cs typeface="Lora"/>
                <a:sym typeface="Lora"/>
              </a:rPr>
              <a:t>&gt; </a:t>
            </a:r>
            <a:r>
              <a:rPr altLang="en" b="1" lang="en" sz="1800">
                <a:latin typeface="Lora"/>
                <a:ea typeface="Lora"/>
                <a:cs typeface="Lora"/>
                <a:sym typeface="Lora"/>
              </a:rPr>
              <a:t>Group activity:</a:t>
            </a:r>
            <a:r>
              <a:rPr altLang="en" b="1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Homework 11 in class!</a:t>
            </a:r>
            <a:endParaRPr b="1"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Complex data:</a:t>
            </a:r>
            <a:r>
              <a:rPr altLang="en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what non-CSV data inputs might look like.</a:t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Advice for maps:</a:t>
            </a:r>
            <a:r>
              <a:rPr altLang="en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using the first perspective to navigate maps.</a:t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8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Dear Data</a:t>
            </a:r>
            <a:endParaRPr b="1" sz="1000"/>
          </a:p>
        </p:txBody>
      </p:sp>
      <p:pic>
        <p:nvPicPr>
          <p:cNvPr id="170" name="Google Shape;170;p28"/>
          <p:cNvPicPr preferRelativeResize="0"/>
          <p:nvPr/>
        </p:nvPicPr>
        <p:blipFill rotWithShape="1">
          <a:blip r:embed="rId3">
            <a:alphaModFix/>
          </a:blip>
          <a:srcRect b="49305" l="49374" r="4602" t="35338"/>
          <a:stretch/>
        </p:blipFill>
        <p:spPr>
          <a:xfrm>
            <a:off x="157925" y="1848825"/>
            <a:ext cx="3867149" cy="273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/>
          <p:cNvPicPr preferRelativeResize="0"/>
          <p:nvPr/>
        </p:nvPicPr>
        <p:blipFill rotWithShape="1">
          <a:blip r:embed="rId3">
            <a:alphaModFix/>
          </a:blip>
          <a:srcRect b="36368" l="52508" r="7958" t="49969"/>
          <a:stretch/>
        </p:blipFill>
        <p:spPr>
          <a:xfrm>
            <a:off x="4114800" y="1482600"/>
            <a:ext cx="4734500" cy="346525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8"/>
          <p:cNvSpPr txBox="1"/>
          <p:nvPr/>
        </p:nvSpPr>
        <p:spPr>
          <a:xfrm>
            <a:off x="319050" y="723900"/>
            <a:ext cx="8382000" cy="7587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Draw (by hand with a pen, no code) your last five years and your next five years.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9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Today</a:t>
            </a:r>
            <a:endParaRPr b="1" sz="1000"/>
          </a:p>
        </p:txBody>
      </p:sp>
      <p:sp>
        <p:nvSpPr>
          <p:cNvPr id="179" name="Google Shape;179;p29"/>
          <p:cNvSpPr txBox="1"/>
          <p:nvPr/>
        </p:nvSpPr>
        <p:spPr>
          <a:xfrm>
            <a:off x="1691850" y="1035900"/>
            <a:ext cx="5760300" cy="3528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Charts without names: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Using dimensions, measures, and encodings to read a graphic.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More tips for complexity: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Movements and levels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Group activity:</a:t>
            </a:r>
            <a:r>
              <a:rPr altLang="en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Homework 11 in class!</a:t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1800">
                <a:latin typeface="Lora"/>
                <a:ea typeface="Lora"/>
                <a:cs typeface="Lora"/>
                <a:sym typeface="Lora"/>
              </a:rPr>
              <a:t>&gt; </a:t>
            </a:r>
            <a:r>
              <a:rPr altLang="en" b="1" lang="en" sz="1800">
                <a:latin typeface="Lora"/>
                <a:ea typeface="Lora"/>
                <a:cs typeface="Lora"/>
                <a:sym typeface="Lora"/>
              </a:rPr>
              <a:t>Complex data:</a:t>
            </a:r>
            <a:r>
              <a:rPr altLang="en" b="1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what non-CSV data inputs might look like.</a:t>
            </a:r>
            <a:endParaRPr b="1"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Advice for maps:</a:t>
            </a:r>
            <a:r>
              <a:rPr altLang="en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using the first perspective to navigate maps.</a:t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0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Text formats</a:t>
            </a:r>
            <a:endParaRPr b="1" sz="1000"/>
          </a:p>
        </p:txBody>
      </p:sp>
      <p:sp>
        <p:nvSpPr>
          <p:cNvPr id="186" name="Google Shape;186;p30"/>
          <p:cNvSpPr/>
          <p:nvPr/>
        </p:nvSpPr>
        <p:spPr>
          <a:xfrm>
            <a:off x="1785850" y="1436850"/>
            <a:ext cx="1455000" cy="117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900">
                <a:latin typeface="Lora"/>
                <a:ea typeface="Lora"/>
                <a:cs typeface="Lora"/>
                <a:sym typeface="Lora"/>
              </a:rPr>
              <a:t>CSV</a:t>
            </a:r>
            <a:endParaRPr sz="19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7" name="Google Shape;187;p30"/>
          <p:cNvSpPr/>
          <p:nvPr/>
        </p:nvSpPr>
        <p:spPr>
          <a:xfrm>
            <a:off x="3844500" y="1436850"/>
            <a:ext cx="1455000" cy="117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900">
                <a:latin typeface="Lora"/>
                <a:ea typeface="Lora"/>
                <a:cs typeface="Lora"/>
                <a:sym typeface="Lora"/>
              </a:rPr>
              <a:t>JSON</a:t>
            </a:r>
            <a:endParaRPr sz="19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8" name="Google Shape;188;p30"/>
          <p:cNvSpPr/>
          <p:nvPr/>
        </p:nvSpPr>
        <p:spPr>
          <a:xfrm>
            <a:off x="5903150" y="1436850"/>
            <a:ext cx="1455000" cy="117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900">
                <a:latin typeface="Lora"/>
                <a:ea typeface="Lora"/>
                <a:cs typeface="Lora"/>
                <a:sym typeface="Lora"/>
              </a:rPr>
              <a:t>YAML</a:t>
            </a:r>
            <a:endParaRPr sz="19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9" name="Google Shape;189;p30"/>
          <p:cNvSpPr/>
          <p:nvPr/>
        </p:nvSpPr>
        <p:spPr>
          <a:xfrm>
            <a:off x="3844500" y="2896850"/>
            <a:ext cx="1455000" cy="117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900">
                <a:latin typeface="Lora"/>
                <a:ea typeface="Lora"/>
                <a:cs typeface="Lora"/>
                <a:sym typeface="Lora"/>
              </a:rPr>
              <a:t>Geo</a:t>
            </a:r>
            <a:r>
              <a:rPr altLang="en" lang="en" sz="1900">
                <a:latin typeface="Lora"/>
                <a:ea typeface="Lora"/>
                <a:cs typeface="Lora"/>
                <a:sym typeface="Lora"/>
              </a:rPr>
              <a:t>JSON</a:t>
            </a:r>
            <a:endParaRPr sz="19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1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We will do some work with GeoJSON</a:t>
            </a:r>
            <a:endParaRPr b="1" sz="1000"/>
          </a:p>
        </p:txBody>
      </p:sp>
      <p:sp>
        <p:nvSpPr>
          <p:cNvPr id="196" name="Google Shape;196;p31"/>
          <p:cNvSpPr/>
          <p:nvPr/>
        </p:nvSpPr>
        <p:spPr>
          <a:xfrm>
            <a:off x="3844500" y="3129928"/>
            <a:ext cx="1455000" cy="117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900">
                <a:latin typeface="Lora"/>
                <a:ea typeface="Lora"/>
                <a:cs typeface="Lora"/>
                <a:sym typeface="Lora"/>
              </a:rPr>
              <a:t>CSV</a:t>
            </a:r>
            <a:endParaRPr sz="1900"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197" name="Google Shape;197;p31"/>
          <p:cNvGraphicFramePr/>
          <p:nvPr/>
        </p:nvGraphicFramePr>
        <p:xfrm>
          <a:off x="890554" y="142875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{C3022E4F-03F2-4641-B603-C4133B6503B8}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 numCol="1"/>
                    <a:lstStyle/>
                    <a:p>
                      <a:pPr algn="l"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altLang="en" b="1" lang="en"/>
                        <a:t>Name</a:t>
                      </a:r>
                      <a:endParaRPr b="1"/>
                    </a:p>
                  </a:txBody>
                  <a:tcPr marB="91425" marL="91425" marR="91425" marT="91425"/>
                </a:tc>
                <a:tc>
                  <a:txBody>
                    <a:bodyPr numCol="1"/>
                    <a:lstStyle/>
                    <a:p>
                      <a:pPr algn="l"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altLang="en" b="1" lang="en"/>
                        <a:t>Age</a:t>
                      </a:r>
                      <a:endParaRPr b="1"/>
                    </a:p>
                  </a:txBody>
                  <a:tcPr marB="91425" marL="91425" marR="91425" marT="91425"/>
                </a:tc>
                <a:tc>
                  <a:txBody>
                    <a:bodyPr numCol="1"/>
                    <a:lstStyle/>
                    <a:p>
                      <a:pPr algn="l"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altLang="en" b="1" lang="en"/>
                        <a:t>Friends</a:t>
                      </a:r>
                      <a:endParaRPr b="1"/>
                    </a:p>
                  </a:txBody>
                  <a:tcPr marB="91425" marL="91425" marR="91425" marT="91425"/>
                </a:tc>
              </a:tr>
              <a:tr h="381000">
                <a:tc>
                  <a:txBody>
                    <a:bodyPr numCol="1"/>
                    <a:lstStyle/>
                    <a:p>
                      <a:pPr algn="l"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altLang="en" lang="en"/>
                        <a:t>John Doe</a:t>
                      </a:r>
                      <a:endParaRPr/>
                    </a:p>
                  </a:txBody>
                  <a:tcPr marB="91425" marL="91425" marR="91425" marT="91425"/>
                </a:tc>
                <a:tc>
                  <a:txBody>
                    <a:bodyPr numCol="1"/>
                    <a:lstStyle/>
                    <a:p>
                      <a:pPr algn="l"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altLang="en" lang="en"/>
                        <a:t>25</a:t>
                      </a:r>
                      <a:endParaRPr/>
                    </a:p>
                  </a:txBody>
                  <a:tcPr marB="91425" marL="91425" marR="91425" marT="91425"/>
                </a:tc>
                <a:tc>
                  <a:txBody>
                    <a:bodyPr numCol="1"/>
                    <a:lstStyle/>
                    <a:p>
                      <a:pPr algn="l"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altLang="en" lang="en"/>
                        <a:t>Jane Doe, Jack Smith</a:t>
                      </a:r>
                      <a:endParaRPr/>
                    </a:p>
                  </a:txBody>
                  <a:tcPr marB="91425" marL="91425" marR="91425" marT="91425"/>
                </a:tc>
              </a:tr>
              <a:tr h="381000">
                <a:tc>
                  <a:txBody>
                    <a:bodyPr numCol="1"/>
                    <a:lstStyle/>
                    <a:p>
                      <a:pPr algn="l"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altLang="en" lang="en"/>
                        <a:t>Jane Doe</a:t>
                      </a:r>
                      <a:endParaRPr/>
                    </a:p>
                  </a:txBody>
                  <a:tcPr marB="91425" marL="91425" marR="91425" marT="91425"/>
                </a:tc>
                <a:tc>
                  <a:txBody>
                    <a:bodyPr numCol="1"/>
                    <a:lstStyle/>
                    <a:p>
                      <a:pPr algn="l"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altLang="en" lang="en"/>
                        <a:t>27</a:t>
                      </a:r>
                      <a:endParaRPr/>
                    </a:p>
                  </a:txBody>
                  <a:tcPr marB="91425" marL="91425" marR="91425" marT="91425"/>
                </a:tc>
                <a:tc>
                  <a:txBody>
                    <a:bodyPr numCol="1"/>
                    <a:lstStyle/>
                    <a:p>
                      <a:pPr algn="l"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altLang="en" lang="en"/>
                        <a:t>John Doe, Mary Sue</a:t>
                      </a:r>
                      <a:endParaRPr/>
                    </a:p>
                  </a:txBody>
                  <a:tcPr marB="91425" marL="91425" marR="91425" marT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2"/>
          <p:cNvSpPr txBox="1"/>
          <p:nvPr/>
        </p:nvSpPr>
        <p:spPr>
          <a:xfrm>
            <a:off x="0" y="0"/>
            <a:ext cx="9020100" cy="5184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We will do some work with GeoJSON</a:t>
            </a:r>
            <a:endParaRPr b="1" sz="1000"/>
          </a:p>
        </p:txBody>
      </p:sp>
      <p:sp>
        <p:nvSpPr>
          <p:cNvPr id="204" name="Google Shape;204;p32"/>
          <p:cNvSpPr/>
          <p:nvPr/>
        </p:nvSpPr>
        <p:spPr>
          <a:xfrm>
            <a:off x="426825" y="2271000"/>
            <a:ext cx="1455000" cy="117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900">
                <a:latin typeface="Lora"/>
                <a:ea typeface="Lora"/>
                <a:cs typeface="Lora"/>
                <a:sym typeface="Lora"/>
              </a:rPr>
              <a:t>JSON</a:t>
            </a:r>
            <a:endParaRPr sz="19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05" name="Google Shape;205;p32"/>
          <p:cNvSpPr txBox="1"/>
          <p:nvPr/>
        </p:nvSpPr>
        <p:spPr>
          <a:xfrm>
            <a:off x="3067050" y="971550"/>
            <a:ext cx="5505600" cy="35814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600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{</a:t>
            </a:r>
            <a:endParaRPr sz="1600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600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  “people”: [</a:t>
            </a:r>
            <a:endParaRPr sz="1600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600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    {</a:t>
            </a:r>
            <a:endParaRPr sz="1600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600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      “age” : 25,</a:t>
            </a:r>
            <a:endParaRPr sz="1600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600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      “name”: “John Doe”,</a:t>
            </a:r>
            <a:endParaRPr sz="1600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600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      “friends”: [“Jane Doe”, “Jack Smith”]</a:t>
            </a:r>
            <a:endParaRPr sz="1600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600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    },</a:t>
            </a:r>
            <a:endParaRPr sz="1600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600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    {</a:t>
            </a:r>
            <a:endParaRPr sz="1600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altLang="en" lang="en" sz="1600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      “age” : 27,</a:t>
            </a:r>
            <a:endParaRPr sz="1600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altLang="en" lang="en" sz="1600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      “name”: “Jane Doe”,</a:t>
            </a:r>
            <a:endParaRPr sz="1600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altLang="en" lang="en" sz="1600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      “friends”: [“John Doe”, “Mary Sue”]</a:t>
            </a:r>
            <a:endParaRPr sz="1600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altLang="en" lang="en" sz="1600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    }</a:t>
            </a:r>
            <a:endParaRPr sz="1600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600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  ]</a:t>
            </a:r>
            <a:endParaRPr sz="1600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600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}</a:t>
            </a:r>
            <a:endParaRPr sz="1600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5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Context Setting</a:t>
            </a:r>
            <a:endParaRPr b="1" sz="1000"/>
          </a:p>
        </p:txBody>
      </p:sp>
      <p:sp>
        <p:nvSpPr>
          <p:cNvPr id="69" name="Google Shape;69;p15"/>
          <p:cNvSpPr/>
          <p:nvPr/>
        </p:nvSpPr>
        <p:spPr>
          <a:xfrm>
            <a:off x="620375" y="1906250"/>
            <a:ext cx="1455000" cy="117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300">
                <a:latin typeface="Lora"/>
                <a:ea typeface="Lora"/>
                <a:cs typeface="Lora"/>
                <a:sym typeface="Lora"/>
              </a:rPr>
              <a:t>Visualization as Representation</a:t>
            </a:r>
            <a:endParaRPr sz="13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2679025" y="1906250"/>
            <a:ext cx="1455000" cy="117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300">
                <a:latin typeface="Lora"/>
                <a:ea typeface="Lora"/>
                <a:cs typeface="Lora"/>
                <a:sym typeface="Lora"/>
              </a:rPr>
              <a:t>Visualization as Task</a:t>
            </a:r>
            <a:endParaRPr sz="13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1" name="Google Shape;71;p15"/>
          <p:cNvSpPr/>
          <p:nvPr/>
        </p:nvSpPr>
        <p:spPr>
          <a:xfrm>
            <a:off x="4737675" y="1906250"/>
            <a:ext cx="1455000" cy="117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300">
                <a:latin typeface="Lora"/>
                <a:ea typeface="Lora"/>
                <a:cs typeface="Lora"/>
                <a:sym typeface="Lora"/>
              </a:rPr>
              <a:t>Visualization as Narrative</a:t>
            </a:r>
            <a:endParaRPr sz="13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2" name="Google Shape;72;p15"/>
          <p:cNvSpPr/>
          <p:nvPr/>
        </p:nvSpPr>
        <p:spPr>
          <a:xfrm>
            <a:off x="6796325" y="1906250"/>
            <a:ext cx="1455000" cy="117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300">
                <a:latin typeface="Lora"/>
                <a:ea typeface="Lora"/>
                <a:cs typeface="Lora"/>
                <a:sym typeface="Lora"/>
              </a:rPr>
              <a:t>Visualization as Dialogue</a:t>
            </a:r>
            <a:endParaRPr sz="1300"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73" name="Google Shape;73;p15"/>
          <p:cNvCxnSpPr>
            <a:stCxn id="69" idx="3"/>
            <a:endCxn id="70" idx="1"/>
          </p:cNvCxnSpPr>
          <p:nvPr/>
        </p:nvCxnSpPr>
        <p:spPr>
          <a:xfrm>
            <a:off x="2075375" y="2492750"/>
            <a:ext cx="6036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type="none" w="med"/>
            <a:tailEnd len="med" type="triangle" w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3"/>
          <p:cNvPicPr preferRelativeResize="0"/>
          <p:nvPr/>
        </p:nvPicPr>
        <p:blipFill rotWithShape="1">
          <a:blip r:embed="rId3">
            <a:alphaModFix/>
          </a:blip>
          <a:srcRect b="5979" l="0" r="0" t="0"/>
          <a:stretch/>
        </p:blipFill>
        <p:spPr>
          <a:xfrm>
            <a:off x="2194675" y="1095375"/>
            <a:ext cx="6522501" cy="3524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3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3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We will do some work with GeoJSON</a:t>
            </a:r>
            <a:endParaRPr b="1" sz="1000"/>
          </a:p>
        </p:txBody>
      </p:sp>
      <p:sp>
        <p:nvSpPr>
          <p:cNvPr id="213" name="Google Shape;213;p33"/>
          <p:cNvSpPr/>
          <p:nvPr/>
        </p:nvSpPr>
        <p:spPr>
          <a:xfrm>
            <a:off x="426825" y="2271000"/>
            <a:ext cx="1455000" cy="117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900">
                <a:latin typeface="Lora"/>
                <a:ea typeface="Lora"/>
                <a:cs typeface="Lora"/>
                <a:sym typeface="Lora"/>
              </a:rPr>
              <a:t>GeoJSON</a:t>
            </a:r>
            <a:endParaRPr sz="19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14" name="Google Shape;214;p33"/>
          <p:cNvSpPr txBox="1"/>
          <p:nvPr/>
        </p:nvSpPr>
        <p:spPr>
          <a:xfrm>
            <a:off x="2194679" y="4691422"/>
            <a:ext cx="983700" cy="3747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9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Mapbox, OSM</a:t>
            </a:r>
            <a:endParaRPr sz="9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4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4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Binary formats</a:t>
            </a:r>
            <a:endParaRPr b="1" sz="1000"/>
          </a:p>
        </p:txBody>
      </p:sp>
      <p:sp>
        <p:nvSpPr>
          <p:cNvPr id="221" name="Google Shape;221;p34"/>
          <p:cNvSpPr/>
          <p:nvPr/>
        </p:nvSpPr>
        <p:spPr>
          <a:xfrm>
            <a:off x="844125" y="1604250"/>
            <a:ext cx="1455000" cy="117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900">
                <a:latin typeface="Lora"/>
                <a:ea typeface="Lora"/>
                <a:cs typeface="Lora"/>
                <a:sym typeface="Lora"/>
              </a:rPr>
              <a:t>Protobuf</a:t>
            </a:r>
            <a:endParaRPr sz="19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22" name="Google Shape;222;p34"/>
          <p:cNvSpPr/>
          <p:nvPr/>
        </p:nvSpPr>
        <p:spPr>
          <a:xfrm>
            <a:off x="2844375" y="1604250"/>
            <a:ext cx="1455000" cy="117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900">
                <a:latin typeface="Lora"/>
                <a:ea typeface="Lora"/>
                <a:cs typeface="Lora"/>
                <a:sym typeface="Lora"/>
              </a:rPr>
              <a:t>Avro</a:t>
            </a:r>
            <a:endParaRPr sz="19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23" name="Google Shape;223;p34"/>
          <p:cNvSpPr/>
          <p:nvPr/>
        </p:nvSpPr>
        <p:spPr>
          <a:xfrm>
            <a:off x="4844625" y="1604250"/>
            <a:ext cx="1455000" cy="117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900">
                <a:latin typeface="Lora"/>
                <a:ea typeface="Lora"/>
                <a:cs typeface="Lora"/>
                <a:sym typeface="Lora"/>
              </a:rPr>
              <a:t>Arrow</a:t>
            </a:r>
            <a:endParaRPr sz="19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24" name="Google Shape;224;p34"/>
          <p:cNvSpPr/>
          <p:nvPr/>
        </p:nvSpPr>
        <p:spPr>
          <a:xfrm>
            <a:off x="6844875" y="1604250"/>
            <a:ext cx="1455000" cy="117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900">
                <a:latin typeface="Lora"/>
                <a:ea typeface="Lora"/>
                <a:cs typeface="Lora"/>
                <a:sym typeface="Lora"/>
              </a:rPr>
              <a:t>Geotiff</a:t>
            </a:r>
            <a:endParaRPr sz="19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25" name="Google Shape;225;p34"/>
          <p:cNvSpPr/>
          <p:nvPr/>
        </p:nvSpPr>
        <p:spPr>
          <a:xfrm>
            <a:off x="4844625" y="3071100"/>
            <a:ext cx="1455000" cy="117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900">
                <a:latin typeface="Lora"/>
                <a:ea typeface="Lora"/>
                <a:cs typeface="Lora"/>
                <a:sym typeface="Lora"/>
              </a:rPr>
              <a:t>GeoArrow</a:t>
            </a:r>
            <a:endParaRPr sz="19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26" name="Google Shape;226;p34"/>
          <p:cNvSpPr/>
          <p:nvPr/>
        </p:nvSpPr>
        <p:spPr>
          <a:xfrm>
            <a:off x="844125" y="3071100"/>
            <a:ext cx="1455000" cy="117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900">
                <a:latin typeface="Lora"/>
                <a:ea typeface="Lora"/>
                <a:cs typeface="Lora"/>
                <a:sym typeface="Lora"/>
              </a:rPr>
              <a:t>Geobuf</a:t>
            </a:r>
            <a:endParaRPr sz="19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27" name="Google Shape;227;p34"/>
          <p:cNvSpPr/>
          <p:nvPr/>
        </p:nvSpPr>
        <p:spPr>
          <a:xfrm>
            <a:off x="6844875" y="3071100"/>
            <a:ext cx="1455000" cy="117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900">
                <a:latin typeface="Lora"/>
                <a:ea typeface="Lora"/>
                <a:cs typeface="Lora"/>
                <a:sym typeface="Lora"/>
              </a:rPr>
              <a:t>COG</a:t>
            </a:r>
            <a:endParaRPr sz="19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5"/>
          <p:cNvSpPr txBox="1"/>
          <p:nvPr/>
        </p:nvSpPr>
        <p:spPr>
          <a:xfrm>
            <a:off x="1691850" y="1035900"/>
            <a:ext cx="5760300" cy="3528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Charts without names: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Using dimensions, measures, and encodings to read a graphic.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More tips for complexity: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Movements and levels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Group activity:</a:t>
            </a:r>
            <a:r>
              <a:rPr altLang="en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Homework 11 in class!</a:t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Complex data:</a:t>
            </a:r>
            <a:r>
              <a:rPr altLang="en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what non-CSV data inputs might look like.</a:t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1800">
                <a:latin typeface="Lora"/>
                <a:ea typeface="Lora"/>
                <a:cs typeface="Lora"/>
                <a:sym typeface="Lora"/>
              </a:rPr>
              <a:t>&gt; </a:t>
            </a:r>
            <a:r>
              <a:rPr altLang="en" b="1" lang="en" sz="1800">
                <a:latin typeface="Lora"/>
                <a:ea typeface="Lora"/>
                <a:cs typeface="Lora"/>
                <a:sym typeface="Lora"/>
              </a:rPr>
              <a:t>Advice for maps:</a:t>
            </a:r>
            <a:r>
              <a:rPr altLang="en" b="1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using the first perspective to navigate maps.</a:t>
            </a:r>
            <a:endParaRPr b="1"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34" name="Google Shape;234;p35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Today</a:t>
            </a:r>
            <a:endParaRPr b="1" sz="1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6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What makes maps hard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- technically</a:t>
            </a:r>
            <a:endParaRPr b="1" sz="1000"/>
          </a:p>
        </p:txBody>
      </p:sp>
      <p:sp>
        <p:nvSpPr>
          <p:cNvPr id="241" name="Google Shape;241;p36"/>
          <p:cNvSpPr/>
          <p:nvPr/>
        </p:nvSpPr>
        <p:spPr>
          <a:xfrm>
            <a:off x="236325" y="873300"/>
            <a:ext cx="1455000" cy="117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900">
                <a:latin typeface="Lora"/>
                <a:ea typeface="Lora"/>
                <a:cs typeface="Lora"/>
                <a:sym typeface="Lora"/>
              </a:rPr>
              <a:t>GeoJSON</a:t>
            </a:r>
            <a:endParaRPr sz="19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2" name="Google Shape;242;p36"/>
          <p:cNvSpPr/>
          <p:nvPr/>
        </p:nvSpPr>
        <p:spPr>
          <a:xfrm>
            <a:off x="1691325" y="2046300"/>
            <a:ext cx="1455000" cy="117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900">
                <a:latin typeface="Lora"/>
                <a:ea typeface="Lora"/>
                <a:cs typeface="Lora"/>
                <a:sym typeface="Lora"/>
              </a:rPr>
              <a:t>Geotiff</a:t>
            </a:r>
            <a:endParaRPr sz="19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3" name="Google Shape;243;p36"/>
          <p:cNvSpPr txBox="1"/>
          <p:nvPr/>
        </p:nvSpPr>
        <p:spPr>
          <a:xfrm>
            <a:off x="152400" y="3219300"/>
            <a:ext cx="4038600" cy="18480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It is not uncommon to encounter geospatial datasets in the many gigabytes lots of formats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The “basemap” is also often very large.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4" name="Google Shape;244;p36"/>
          <p:cNvSpPr/>
          <p:nvPr/>
        </p:nvSpPr>
        <p:spPr>
          <a:xfrm>
            <a:off x="472725" y="2046300"/>
            <a:ext cx="1218600" cy="982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>
                <a:latin typeface="Lora"/>
                <a:ea typeface="Lora"/>
                <a:cs typeface="Lora"/>
                <a:sym typeface="Lora"/>
              </a:rPr>
              <a:t>GeoArrow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5" name="Google Shape;245;p36"/>
          <p:cNvSpPr/>
          <p:nvPr/>
        </p:nvSpPr>
        <p:spPr>
          <a:xfrm>
            <a:off x="1691325" y="1364700"/>
            <a:ext cx="737100" cy="681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>
                <a:latin typeface="Lora"/>
                <a:ea typeface="Lora"/>
                <a:cs typeface="Lora"/>
                <a:sym typeface="Lora"/>
              </a:rPr>
              <a:t>COG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6" name="Google Shape;246;p36"/>
          <p:cNvSpPr/>
          <p:nvPr/>
        </p:nvSpPr>
        <p:spPr>
          <a:xfrm>
            <a:off x="2428425" y="683100"/>
            <a:ext cx="737100" cy="681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100">
                <a:latin typeface="Lora"/>
                <a:ea typeface="Lora"/>
                <a:cs typeface="Lora"/>
                <a:sym typeface="Lora"/>
              </a:rPr>
              <a:t>NetCDF</a:t>
            </a:r>
            <a:endParaRPr sz="11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7" name="Google Shape;247;p36"/>
          <p:cNvSpPr/>
          <p:nvPr/>
        </p:nvSpPr>
        <p:spPr>
          <a:xfrm>
            <a:off x="5010150" y="3048000"/>
            <a:ext cx="3619500" cy="982500"/>
          </a:xfrm>
          <a:prstGeom prst="diamond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6"/>
          <p:cNvSpPr/>
          <p:nvPr/>
        </p:nvSpPr>
        <p:spPr>
          <a:xfrm>
            <a:off x="5010150" y="2442450"/>
            <a:ext cx="3619500" cy="982500"/>
          </a:xfrm>
          <a:prstGeom prst="diamon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6"/>
          <p:cNvSpPr/>
          <p:nvPr/>
        </p:nvSpPr>
        <p:spPr>
          <a:xfrm>
            <a:off x="5010150" y="1802850"/>
            <a:ext cx="3619500" cy="982500"/>
          </a:xfrm>
          <a:prstGeom prst="diamon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7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7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What makes maps hard - from design</a:t>
            </a:r>
            <a:endParaRPr b="1" sz="1000"/>
          </a:p>
        </p:txBody>
      </p:sp>
      <p:sp>
        <p:nvSpPr>
          <p:cNvPr id="256" name="Google Shape;256;p37"/>
          <p:cNvSpPr txBox="1"/>
          <p:nvPr/>
        </p:nvSpPr>
        <p:spPr>
          <a:xfrm>
            <a:off x="5874775" y="991175"/>
            <a:ext cx="2949900" cy="16731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You almost always lose your best encoding device right away to vertical and horizontal position in space.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57" name="Google Shape;257;p37"/>
          <p:cNvPicPr preferRelativeResize="0"/>
          <p:nvPr/>
        </p:nvPicPr>
        <p:blipFill rotWithShape="1">
          <a:blip r:embed="rId3">
            <a:alphaModFix/>
          </a:blip>
          <a:srcRect b="5978" l="0" r="50228" t="23682"/>
          <a:stretch/>
        </p:blipFill>
        <p:spPr>
          <a:xfrm>
            <a:off x="286000" y="632100"/>
            <a:ext cx="5179750" cy="420695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7"/>
          <p:cNvSpPr txBox="1"/>
          <p:nvPr/>
        </p:nvSpPr>
        <p:spPr>
          <a:xfrm>
            <a:off x="4482054" y="4839050"/>
            <a:ext cx="983700" cy="3747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9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Mapbox, OSM</a:t>
            </a:r>
            <a:endParaRPr sz="9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59" name="Google Shape;259;p37"/>
          <p:cNvSpPr txBox="1"/>
          <p:nvPr/>
        </p:nvSpPr>
        <p:spPr>
          <a:xfrm>
            <a:off x="5874775" y="2806875"/>
            <a:ext cx="2949900" cy="16731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The basemap itself often includes substantial visual elements that an occlude the glyphs on top.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8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8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Applying our advice - preattentive features</a:t>
            </a:r>
            <a:endParaRPr b="1" sz="1000"/>
          </a:p>
        </p:txBody>
      </p:sp>
      <p:sp>
        <p:nvSpPr>
          <p:cNvPr id="266" name="Google Shape;266;p38"/>
          <p:cNvSpPr txBox="1"/>
          <p:nvPr/>
        </p:nvSpPr>
        <p:spPr>
          <a:xfrm>
            <a:off x="5340475" y="669300"/>
            <a:ext cx="3223800" cy="7560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Keep a focus on things that will pop: </a:t>
            </a: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shape, form, color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67" name="Google Shape;26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900" y="883850"/>
            <a:ext cx="4601877" cy="3375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177" y="1577700"/>
            <a:ext cx="3818276" cy="3413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9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Applying our advice - valuable encoding devices</a:t>
            </a:r>
            <a:endParaRPr b="1" sz="1000"/>
          </a:p>
        </p:txBody>
      </p:sp>
      <p:pic>
        <p:nvPicPr>
          <p:cNvPr id="275" name="Google Shape;27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25" y="1692100"/>
            <a:ext cx="4879549" cy="345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7599" y="2012088"/>
            <a:ext cx="3807252" cy="281141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9"/>
          <p:cNvSpPr txBox="1"/>
          <p:nvPr/>
        </p:nvSpPr>
        <p:spPr>
          <a:xfrm>
            <a:off x="395275" y="644525"/>
            <a:ext cx="4011900" cy="7560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Consider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area for depicting small details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8" name="Google Shape;278;p39"/>
          <p:cNvSpPr txBox="1"/>
          <p:nvPr/>
        </p:nvSpPr>
        <p:spPr>
          <a:xfrm>
            <a:off x="4736825" y="644525"/>
            <a:ext cx="4011900" cy="7560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Consider color for things 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where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there are very large differences.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0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40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Applying our advice - quantitative color scales</a:t>
            </a:r>
            <a:endParaRPr b="1" sz="1000"/>
          </a:p>
        </p:txBody>
      </p:sp>
      <p:sp>
        <p:nvSpPr>
          <p:cNvPr id="285" name="Google Shape;285;p40"/>
          <p:cNvSpPr txBox="1"/>
          <p:nvPr/>
        </p:nvSpPr>
        <p:spPr>
          <a:xfrm>
            <a:off x="270675" y="780825"/>
            <a:ext cx="86778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Focus on contrast against background to create strong figure / ground.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86" name="Google Shape;28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1375" y="1354375"/>
            <a:ext cx="4448974" cy="3574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78" y="1348650"/>
            <a:ext cx="4410697" cy="357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1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1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Applying our advice - keep channels clear</a:t>
            </a:r>
            <a:endParaRPr b="1" sz="1000"/>
          </a:p>
        </p:txBody>
      </p:sp>
      <p:pic>
        <p:nvPicPr>
          <p:cNvPr id="294" name="Google Shape;2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50" y="1567270"/>
            <a:ext cx="3239725" cy="3423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9601" y="622950"/>
            <a:ext cx="3239726" cy="272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1"/>
          <p:cNvPicPr preferRelativeResize="0"/>
          <p:nvPr/>
        </p:nvPicPr>
        <p:blipFill rotWithShape="1">
          <a:blip r:embed="rId5">
            <a:alphaModFix/>
          </a:blip>
          <a:srcRect b="0" l="0" r="0" t="3595"/>
          <a:stretch/>
        </p:blipFill>
        <p:spPr>
          <a:xfrm>
            <a:off x="5701200" y="2503575"/>
            <a:ext cx="3239727" cy="256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2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42"/>
          <p:cNvSpPr txBox="1"/>
          <p:nvPr/>
        </p:nvSpPr>
        <p:spPr>
          <a:xfrm>
            <a:off x="1454850" y="1611150"/>
            <a:ext cx="6234300" cy="19212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Teaser for the next lecture -</a:t>
            </a:r>
            <a:endParaRPr sz="21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If we narrow our focus by understanding the user and their tasks, maybe not all of the data are relevant?</a:t>
            </a:r>
            <a:endParaRPr sz="21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03" name="Google Shape;303;p42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Applying our advice - focus on the user</a:t>
            </a:r>
            <a:endParaRPr b="1" sz="1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Today</a:t>
            </a:r>
            <a:endParaRPr b="1" sz="1000"/>
          </a:p>
        </p:txBody>
      </p:sp>
      <p:sp>
        <p:nvSpPr>
          <p:cNvPr id="80" name="Google Shape;80;p16"/>
          <p:cNvSpPr txBox="1"/>
          <p:nvPr/>
        </p:nvSpPr>
        <p:spPr>
          <a:xfrm>
            <a:off x="1691850" y="1035900"/>
            <a:ext cx="5760300" cy="3528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&gt; Charts </a:t>
            </a:r>
            <a:r>
              <a:rPr altLang="en" b="1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without</a:t>
            </a:r>
            <a:r>
              <a:rPr altLang="en" b="1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names</a:t>
            </a:r>
            <a:r>
              <a:rPr altLang="en" b="1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:</a:t>
            </a:r>
            <a:r>
              <a:rPr altLang="en" b="1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Using dimensions, measures, and encodings to read a graphic.</a:t>
            </a:r>
            <a:endParaRPr b="1"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More tips for complexity: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Movements and levels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Group activity</a:t>
            </a: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:</a:t>
            </a:r>
            <a:r>
              <a:rPr altLang="en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Homework 11 in class!</a:t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Complex data</a:t>
            </a: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:</a:t>
            </a:r>
            <a:r>
              <a:rPr altLang="en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what non-CSV data inputs might look like.</a:t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Advice for maps</a:t>
            </a: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:</a:t>
            </a:r>
            <a:r>
              <a:rPr altLang="en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using the first perspective to navigate maps.</a:t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3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43"/>
          <p:cNvSpPr txBox="1"/>
          <p:nvPr/>
        </p:nvSpPr>
        <p:spPr>
          <a:xfrm>
            <a:off x="1454850" y="2156550"/>
            <a:ext cx="6234300" cy="8304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There’s more advice on networks. See the reading!</a:t>
            </a:r>
            <a:endParaRPr sz="21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10" name="Google Shape;310;p43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Other complex data: networks</a:t>
            </a:r>
            <a:endParaRPr b="1" sz="10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4"/>
          <p:cNvSpPr txBox="1"/>
          <p:nvPr/>
        </p:nvSpPr>
        <p:spPr>
          <a:xfrm>
            <a:off x="247650" y="781050"/>
            <a:ext cx="8458200" cy="4038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B. Adhikari, "Marey's train schedule," University of Missouri Saint Louis, 2021. Available: </a:t>
            </a:r>
            <a:r>
              <a:rPr altLang="en" lang="en" sz="10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https://badriadhikari.github.io/data-viz-workshop-2021/minards/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N</a:t>
            </a: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. Felton, "2012 Annual Report," Feltron, 2013. Available: </a:t>
            </a:r>
            <a:r>
              <a:rPr altLang="en" lang="en" sz="10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https://feltron.com/FAR12.html</a:t>
            </a: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J. Cheng, “Analyzing Minard's Visualization Of Napoleon's 1812 March,” ThoughtBot, 2014. Available: </a:t>
            </a:r>
            <a:r>
              <a:rPr altLang="en" lang="en" sz="10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https://thoughtbot.com/blog/analyzing-minards-visualization-of-napoleons-1812-march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A. Wu, L. Gamio, R. Gebeloff, E. Shao, and M. Bender, “Key to Trump’s Win: Heavy Losses for Harris Across the Map,” New York Times Company, 2024. Available: </a:t>
            </a:r>
            <a:r>
              <a:rPr altLang="en" lang="en" sz="10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https://www.nytimes.com/interactive/2024/11/19/us/politics/voter-turnout-election-trump-harris.html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Fathom Information Design, “Connected China,” </a:t>
            </a: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Thomson</a:t>
            </a: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Reuters. Available: </a:t>
            </a:r>
            <a:r>
              <a:rPr altLang="en" lang="en" sz="10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https://fathom.info/china/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D. Ling, “Introduction to Statistics Using LibreOffice.org Calc, Apache OpenOffice.org Calc, and Gnumeric,” Comfsm, Available: </a:t>
            </a:r>
            <a:r>
              <a:rPr altLang="en" lang="en" sz="10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http://www.comfsm.fm/~dleeling/statistics/text5.html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Fathom Information Design, “No Ceilings”, The Clinton Foundation and The Bill and Melinda Gates Foundation. Available:  </a:t>
            </a:r>
            <a:r>
              <a:rPr altLang="en" lang="en" sz="10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https://noceilings.org/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A. Pottinger, “Podcast Anthropology,” Gleap, 2025. Available: </a:t>
            </a:r>
            <a:r>
              <a:rPr altLang="en" lang="en" sz="10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http://podcastanthropology.com/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B. Fry, “Audience &amp; Context,” Eyeo, 2015. Available:  </a:t>
            </a:r>
            <a:r>
              <a:rPr altLang="en" lang="en" sz="10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https://vimeo.com/133608686?embedded=true&amp;source=vimeo_logo&amp;owner=8053320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16" name="Google Shape;316;p44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4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Citations</a:t>
            </a:r>
            <a:endParaRPr b="1" sz="10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5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45"/>
          <p:cNvSpPr txBox="1"/>
          <p:nvPr/>
        </p:nvSpPr>
        <p:spPr>
          <a:xfrm>
            <a:off x="0" y="711575"/>
            <a:ext cx="9144000" cy="36447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24" name="Google Shape;324;p45"/>
          <p:cNvSpPr txBox="1"/>
          <p:nvPr/>
        </p:nvSpPr>
        <p:spPr>
          <a:xfrm>
            <a:off x="247650" y="781050"/>
            <a:ext cx="8458200" cy="4038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Geojson.io, “Geojson.io,” </a:t>
            </a: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Mapbox. Available: </a:t>
            </a:r>
            <a:r>
              <a:rPr altLang="en" lang="en" sz="10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https://geojson.io/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A. Pottinger, L. Connor, B. Guzder-Williams, M. Weltman-Fahs, and T. Bowles. “Climate-Driven Doubling of U.S. Maize Loss Probability,” Preprint, 2024. Available: </a:t>
            </a:r>
            <a:r>
              <a:rPr altLang="en" lang="en" sz="10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https://ag-adaptation-study.pub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A. Pottinger, “SF AirBnB Analysis,” Towards Data Science, Available: </a:t>
            </a:r>
            <a:r>
              <a:rPr altLang="en" lang="en" sz="10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https://gleap.org/content/airbnb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A. Pottinger, “California Crop Shift Simulation,” University of California, 2024. Available: ”</a:t>
            </a:r>
            <a:r>
              <a:rPr altLang="en" lang="en" sz="10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https://crop-shift-sampottinger3-2860.replit.app/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A. Pottinger, “Food Sim SF,” Gleap, 2024. Available: </a:t>
            </a:r>
            <a:r>
              <a:rPr altLang="en" lang="en" sz="10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https://foodsimsf.com/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S. Kamvar and J. Harris, “We Feel Fine and Searching the Emotional Web,” Proceedings of the fourth ACM international conference on Web search and data mining, 2011. Available: </a:t>
            </a:r>
            <a:r>
              <a:rPr altLang="en" lang="en" sz="11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https://www.wefeelfine.org/wefeelfine.pdf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A. Pottinger, “TED Visualization,” Gleap, 2012. Available: </a:t>
            </a:r>
            <a:r>
              <a:rPr altLang="en" lang="en" sz="11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https://gleap.org/content/ted_visualization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25" name="Google Shape;325;p45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Citations</a:t>
            </a:r>
            <a:endParaRPr b="1" sz="10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1563" y="2238025"/>
            <a:ext cx="4300876" cy="667450"/>
          </a:xfrm>
          <a:prstGeom prst="rect">
            <a:avLst/>
          </a:prstGeom>
          <a:noFill/>
          <a:ln>
            <a:noFill/>
          </a:ln>
          <a:effectLst>
            <a:outerShdw algn="bl" blurRad="57150" dir="5400000" dist="1905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7"/>
          <p:cNvSpPr txBox="1"/>
          <p:nvPr/>
        </p:nvSpPr>
        <p:spPr>
          <a:xfrm>
            <a:off x="0" y="0"/>
            <a:ext cx="9020100" cy="511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Charts without names - Marey</a:t>
            </a:r>
            <a:endParaRPr b="1" sz="1000"/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" y="772798"/>
            <a:ext cx="8000998" cy="4109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8"/>
          <p:cNvSpPr txBox="1"/>
          <p:nvPr/>
        </p:nvSpPr>
        <p:spPr>
          <a:xfrm>
            <a:off x="0" y="0"/>
            <a:ext cx="9020100" cy="511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Charts without names - Felton</a:t>
            </a:r>
            <a:endParaRPr b="1" sz="1000"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679350"/>
            <a:ext cx="5315333" cy="4330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6333" y="660300"/>
            <a:ext cx="3295269" cy="2341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6333" y="3154335"/>
            <a:ext cx="2156378" cy="1836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9"/>
          <p:cNvSpPr txBox="1"/>
          <p:nvPr/>
        </p:nvSpPr>
        <p:spPr>
          <a:xfrm>
            <a:off x="0" y="0"/>
            <a:ext cx="9020100" cy="511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Charts without names - Minard</a:t>
            </a:r>
            <a:endParaRPr b="1" sz="1000"/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60300"/>
            <a:ext cx="8839200" cy="4278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0"/>
          <p:cNvSpPr txBox="1"/>
          <p:nvPr/>
        </p:nvSpPr>
        <p:spPr>
          <a:xfrm>
            <a:off x="0" y="0"/>
            <a:ext cx="9020100" cy="511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Charts without names - NYT</a:t>
            </a:r>
            <a:endParaRPr b="1" sz="1000"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550" y="1948975"/>
            <a:ext cx="1562099" cy="124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4049" y="660300"/>
            <a:ext cx="7067551" cy="4044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1"/>
          <p:cNvSpPr txBox="1"/>
          <p:nvPr/>
        </p:nvSpPr>
        <p:spPr>
          <a:xfrm>
            <a:off x="0" y="0"/>
            <a:ext cx="9020100" cy="511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Charts without names - Fathom</a:t>
            </a:r>
            <a:endParaRPr b="1" sz="1000"/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7238" y="679350"/>
            <a:ext cx="5925635" cy="433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2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Charts without names</a:t>
            </a:r>
            <a:endParaRPr b="1" sz="1000"/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750" y="1338575"/>
            <a:ext cx="2552700" cy="246633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2"/>
          <p:cNvSpPr txBox="1"/>
          <p:nvPr/>
        </p:nvSpPr>
        <p:spPr>
          <a:xfrm>
            <a:off x="3714750" y="1600188"/>
            <a:ext cx="5010300" cy="19431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Instead of thinking in chart names, think in encodings.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rgbClr val="666666"/>
                </a:solidFill>
                <a:latin typeface="Lora"/>
                <a:ea typeface="Lora"/>
                <a:cs typeface="Lora"/>
                <a:sym typeface="Lora"/>
              </a:rPr>
              <a:t>What are the dimensions and measures?</a:t>
            </a:r>
            <a:endParaRPr sz="1800">
              <a:solidFill>
                <a:srgbClr val="666666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rgbClr val="666666"/>
                </a:solidFill>
                <a:latin typeface="Lora"/>
                <a:ea typeface="Lora"/>
                <a:cs typeface="Lora"/>
                <a:sym typeface="Lora"/>
              </a:rPr>
              <a:t>How can I map those to encoding devices?</a:t>
            </a:r>
            <a:endParaRPr sz="1800">
              <a:solidFill>
                <a:srgbClr val="666666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