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arget="ppt/presentation.xml" Type="http://schemas.openxmlformats.org/officeDocument/2006/relationships/officeDocument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aveSubsetFonts="1" strictFirstAndLastChars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9144000" cy="5143500"/>
  <p:notesSz cx="6858000" cy="9144000"/>
  <p:embeddedFontLst>
    <p:embeddedFont>
      <p:font typeface="Lora"/>
      <p:regular r:id="rId35"/>
      <p:bold r:id="rId36"/>
      <p:italic r:id="rId37"/>
      <p:boldItalic r:id="rId38"/>
    </p:embeddedFont>
    <p:embeddedFont>
      <p:font typeface="IBM Plex Mono"/>
      <p:regular r:id="rId39"/>
      <p:bold r:id="rId40"/>
      <p:italic r:id="rId41"/>
      <p:boldItalic r:id="rId42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BCB3181-C1ED-4E14-A13F-D86944B12F2D}">
  <a:tblStyle styleId="{0BCB3181-C1ED-4E14-A13F-D86944B12F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type="none" w="sm"/>
              <a:tailEnd len="sm" type="none" w="sm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d="100" n="100"/>
          <a:sy d="100" n="100"/>
        </p:scale>
        <p:origin x="0" y="0"/>
      </p:cViewPr>
      <p:guideLst>
        <p:guide orient="horz" pos="162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39" Target="fonts/IBMPlexMono-regular.fntdata" Type="http://schemas.openxmlformats.org/officeDocument/2006/relationships/font"/><Relationship Id="rId38" Target="fonts/Lora-boldItalic.fntdata" Type="http://schemas.openxmlformats.org/officeDocument/2006/relationships/font"/><Relationship Id="rId37" Target="fonts/Lora-italic.fntdata" Type="http://schemas.openxmlformats.org/officeDocument/2006/relationships/font"/><Relationship Id="rId36" Target="fonts/Lora-bold.fntdata" Type="http://schemas.openxmlformats.org/officeDocument/2006/relationships/font"/><Relationship Id="rId35" Target="fonts/Lora-regular.fntdata" Type="http://schemas.openxmlformats.org/officeDocument/2006/relationships/font"/><Relationship Id="rId34" Target="slides/slide28.xml" Type="http://schemas.openxmlformats.org/officeDocument/2006/relationships/slide"/><Relationship Id="rId33" Target="slides/slide27.xml" Type="http://schemas.openxmlformats.org/officeDocument/2006/relationships/slide"/><Relationship Id="rId32" Target="slides/slide26.xml" Type="http://schemas.openxmlformats.org/officeDocument/2006/relationships/slide"/><Relationship Id="rId31" Target="slides/slide25.xml" Type="http://schemas.openxmlformats.org/officeDocument/2006/relationships/slide"/><Relationship Id="rId30" Target="slides/slide24.xml" Type="http://schemas.openxmlformats.org/officeDocument/2006/relationships/slide"/><Relationship Id="rId27" Target="slides/slide21.xml" Type="http://schemas.openxmlformats.org/officeDocument/2006/relationships/slide"/><Relationship Id="rId26" Target="slides/slide20.xml" Type="http://schemas.openxmlformats.org/officeDocument/2006/relationships/slide"/><Relationship Id="rId25" Target="slides/slide19.xml" Type="http://schemas.openxmlformats.org/officeDocument/2006/relationships/slide"/><Relationship Id="rId24" Target="slides/slide18.xml" Type="http://schemas.openxmlformats.org/officeDocument/2006/relationships/slide"/><Relationship Id="rId21" Target="slides/slide15.xml" Type="http://schemas.openxmlformats.org/officeDocument/2006/relationships/slide"/><Relationship Id="rId19" Target="slides/slide13.xml" Type="http://schemas.openxmlformats.org/officeDocument/2006/relationships/slide"/><Relationship Id="rId20" Target="slides/slide14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16" Target="slides/slide10.xml" Type="http://schemas.openxmlformats.org/officeDocument/2006/relationships/slide"/><Relationship Id="rId15" Target="slides/slide9.xml" Type="http://schemas.openxmlformats.org/officeDocument/2006/relationships/slide"/><Relationship Id="rId14" Target="slides/slide8.xml" Type="http://schemas.openxmlformats.org/officeDocument/2006/relationships/slide"/><Relationship Id="rId13" Target="slides/slide7.xml" Type="http://schemas.openxmlformats.org/officeDocument/2006/relationships/slide"/><Relationship Id="rId12" Target="slides/slide6.xml" Type="http://schemas.openxmlformats.org/officeDocument/2006/relationships/slide"/><Relationship Id="rId42" Target="fonts/IBMPlexMono-boldItalic.fntdata" Type="http://schemas.openxmlformats.org/officeDocument/2006/relationships/font"/><Relationship Id="rId11" Target="slides/slide5.xml" Type="http://schemas.openxmlformats.org/officeDocument/2006/relationships/slide"/><Relationship Id="rId41" Target="fonts/IBMPlexMono-italic.fntdata" Type="http://schemas.openxmlformats.org/officeDocument/2006/relationships/font"/><Relationship Id="rId10" Target="slides/slide4.xml" Type="http://schemas.openxmlformats.org/officeDocument/2006/relationships/slide"/><Relationship Id="rId9" Target="slides/slide3.xml" Type="http://schemas.openxmlformats.org/officeDocument/2006/relationships/slide"/><Relationship Id="rId40" Target="fonts/IBMPlexMono-bold.fntdata" Type="http://schemas.openxmlformats.org/officeDocument/2006/relationships/font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6" Target="notesMasters/notesMaster1.xml" Type="http://schemas.openxmlformats.org/officeDocument/2006/relationships/notesMaster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slides/slide17.xml" Type="http://schemas.openxmlformats.org/officeDocument/2006/relationships/slide"/><Relationship Id="rId29" Target="slides/slide23.xml" Type="http://schemas.openxmlformats.org/officeDocument/2006/relationships/slide"/><Relationship Id="rId2" Target="viewProps.xml" Type="http://schemas.openxmlformats.org/officeDocument/2006/relationships/viewProps"/><Relationship Id="rId22" Target="slides/slide16.xml" Type="http://schemas.openxmlformats.org/officeDocument/2006/relationships/slide"/><Relationship Id="rId28" Target="slides/slide22.xml" Type="http://schemas.openxmlformats.org/officeDocument/2006/relationships/slide"/><Relationship Id="rId1" Target="theme/theme1.xml" Type="http://schemas.openxmlformats.org/officeDocument/2006/relationships/theme"/></Relationships>
</file>

<file path=ppt/notesMasters/_rels/notes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folHlink="folHlink" hlink="hlink" tx1="dk1" tx2="lt2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caec0055c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caec0055c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caec0055c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caec0055c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caec0055c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caec0055c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caec0055c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caec0055c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aec0055c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caec0055c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caec0055c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3caec0055c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caec0055c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caec0055c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caec0055c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caec0055c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3caec0055c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3caec0055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caec0055c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caec0055c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ae99e7b8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3ae99e7b8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caec0055c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caec0055c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caec0055c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3caec0055c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caec0055c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caec0055c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caec0055c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3caec0055c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caec0055c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3caec0055c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caec0055c_1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caec0055c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cc9c157f7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cc9c157f7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c8224d5e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c8224d5e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bcd7df5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bcd7df5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c8224d5e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3c8224d5e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c8224d5e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c8224d5e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c8224d5e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c8224d5e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c8224d5e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c8224d5e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caec0055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3caec0055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caec0055c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caec0055c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caec0055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caec0055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algn="ctr"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algn="ctr"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algn="ctr"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algn="ctr"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algn="ctr"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algn="ctr"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algn="ctr"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algn="ctr"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algn="ctr"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algn="ctr"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algn="ctr"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algn="ctr"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algn="ctr"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algn="ctr"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algn="ctr"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algn="ctr"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ctr"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ctr"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ctr"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ctr"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ctr"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ctr"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ctr"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ctr"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algn="ctr"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algn="ctr"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algn="ctr"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algn="ctr"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algn="ctr"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algn="ctr"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algn="ctr"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algn="ctr"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algn="ctr"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algn="ctr"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algn="ctr"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algn="ctr"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algn="ctr"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algn="ctr"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algn="ctr"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algn="ctr"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lvl="0">
              <a:buNone/>
              <a:defRPr sz="1000">
                <a:solidFill>
                  <a:schemeClr val="dk2"/>
                </a:solidFill>
              </a:defRPr>
            </a:lvl1pPr>
            <a:lvl2pPr algn="r" lvl="1">
              <a:buNone/>
              <a:defRPr sz="1000">
                <a:solidFill>
                  <a:schemeClr val="dk2"/>
                </a:solidFill>
              </a:defRPr>
            </a:lvl2pPr>
            <a:lvl3pPr algn="r" lvl="2">
              <a:buNone/>
              <a:defRPr sz="1000">
                <a:solidFill>
                  <a:schemeClr val="dk2"/>
                </a:solidFill>
              </a:defRPr>
            </a:lvl3pPr>
            <a:lvl4pPr algn="r" lvl="3">
              <a:buNone/>
              <a:defRPr sz="1000">
                <a:solidFill>
                  <a:schemeClr val="dk2"/>
                </a:solidFill>
              </a:defRPr>
            </a:lvl4pPr>
            <a:lvl5pPr algn="r" lvl="4">
              <a:buNone/>
              <a:defRPr sz="1000">
                <a:solidFill>
                  <a:schemeClr val="dk2"/>
                </a:solidFill>
              </a:defRPr>
            </a:lvl5pPr>
            <a:lvl6pPr algn="r" lvl="5">
              <a:buNone/>
              <a:defRPr sz="1000">
                <a:solidFill>
                  <a:schemeClr val="dk2"/>
                </a:solidFill>
              </a:defRPr>
            </a:lvl6pPr>
            <a:lvl7pPr algn="r" lvl="6">
              <a:buNone/>
              <a:defRPr sz="1000">
                <a:solidFill>
                  <a:schemeClr val="dk2"/>
                </a:solidFill>
              </a:defRPr>
            </a:lvl7pPr>
            <a:lvl8pPr algn="r" lvl="7">
              <a:buNone/>
              <a:defRPr sz="1000">
                <a:solidFill>
                  <a:schemeClr val="dk2"/>
                </a:solidFill>
              </a:defRPr>
            </a:lvl8pPr>
            <a:lvl9pPr algn="r" lvl="8">
              <a:buNone/>
              <a:defRPr sz="1000">
                <a:solidFill>
                  <a:schemeClr val="dk2"/>
                </a:solidFill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2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6" Target="../media/image15.png" Type="http://schemas.openxmlformats.org/officeDocument/2006/relationships/image"/><Relationship Id="rId5" Target="../media/image4.png" Type="http://schemas.openxmlformats.org/officeDocument/2006/relationships/image"/><Relationship Id="rId4" Target="../media/image16.png" Type="http://schemas.openxmlformats.org/officeDocument/2006/relationships/image"/><Relationship Id="rId3" Target="../media/image9.pn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5" Target="../media/image13.png" Type="http://schemas.openxmlformats.org/officeDocument/2006/relationships/image"/><Relationship Id="rId4" Target="../media/image10.png" Type="http://schemas.openxmlformats.org/officeDocument/2006/relationships/image"/><Relationship Id="rId3" Target="../media/image3.pn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17.png" Type="http://schemas.openxmlformats.org/officeDocument/2006/relationships/image"/><Relationship Id="rId2" Target="../notesSlides/notesSlide1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3" Target="../media/image11.png" Type="http://schemas.openxmlformats.org/officeDocument/2006/relationships/image"/><Relationship Id="rId2" Target="../notesSlides/notesSlide1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notesSlides/notesSlide1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notesSlides/notesSlide1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notesSlides/notesSlide1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notesSlides/notesSlide1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notesSlides/notesSlide1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notesSlides/notesSlide1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notesSlides/notesSlide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notesSlides/notesSlide20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notesSlides/notesSlide2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notesSlides/notesSlide22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notesSlides/notesSlide2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notesSlides/notesSlide2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notesSlides/notesSlide2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notesSlides/notesSlide2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10" Target="https://www.data-to-viz.com" TargetMode="External" Type="http://schemas.openxmlformats.org/officeDocument/2006/relationships/hyperlink"/><Relationship Id="rId9" Target="https://openprocessing.org/sketch/2552991" TargetMode="External" Type="http://schemas.openxmlformats.org/officeDocument/2006/relationships/hyperlink"/><Relationship Id="rId8" Target="https://stackoverflow.com/questions/24547620/zoomable-sunburst-with-labels-issue" TargetMode="External" Type="http://schemas.openxmlformats.org/officeDocument/2006/relationships/hyperlink"/><Relationship Id="rId7" Target="https://en.wikipedia.org/wiki/Treemapping#/media/File:2012_Singapore_Products_Export_Treemap.png" TargetMode="External" Type="http://schemas.openxmlformats.org/officeDocument/2006/relationships/hyperlink"/><Relationship Id="rId6" Target="https://en.wikipedia.org/wiki/Mosaic_plot#/media/File:Mosaic-big.png" TargetMode="External" Type="http://schemas.openxmlformats.org/officeDocument/2006/relationships/hyperlink"/><Relationship Id="rId5" Target="https://help.tableau.com/current/pro/desktop/en-us/datafields_typesandroles.htm" TargetMode="External" Type="http://schemas.openxmlformats.org/officeDocument/2006/relationships/hyperlink"/><Relationship Id="rId4" Target="https://www.jstatsoft.org/article/view/v059i10" TargetMode="External" Type="http://schemas.openxmlformats.org/officeDocument/2006/relationships/hyperlink"/><Relationship Id="rId3" Target="https://www.salesforce.com/news/tableau-from-salesforce-logo-color-1/" TargetMode="External" Type="http://schemas.openxmlformats.org/officeDocument/2006/relationships/hyperlink"/><Relationship Id="rId2" Target="../notesSlides/notesSlide2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3" Target="../media/image1.png" Type="http://schemas.openxmlformats.org/officeDocument/2006/relationships/image"/><Relationship Id="rId2" Target="../notesSlides/notesSlide2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notesSlides/notesSlide3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3" Target="../media/image12.pn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8.pn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notesSlides/notesSlide6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4" Target="../media/image14.png" Type="http://schemas.openxmlformats.org/officeDocument/2006/relationships/image"/><Relationship Id="rId3" Target="../media/image5.pn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18.pn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4" Target="../media/image7.png" Type="http://schemas.openxmlformats.org/officeDocument/2006/relationships/image"/><Relationship Id="rId3" Target="../media/image6.pn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184600" y="1706100"/>
            <a:ext cx="3796500" cy="1731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500">
                <a:latin typeface="IBM Plex Mono"/>
                <a:ea typeface="IBM Plex Mono"/>
                <a:cs typeface="IBM Plex Mono"/>
                <a:sym typeface="IBM Plex Mono"/>
              </a:rPr>
              <a:t>Patterns</a:t>
            </a:r>
            <a:endParaRPr b="1"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Samuel Pottinger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Stat 198: IDSV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Mar</a:t>
            </a: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5</a:t>
            </a:r>
            <a:r>
              <a:rPr altLang="en"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2025</a:t>
            </a:r>
            <a:endParaRPr sz="250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9116" l="49568" r="16445" t="6630"/>
          <a:stretch/>
        </p:blipFill>
        <p:spPr>
          <a:xfrm>
            <a:off x="0" y="0"/>
            <a:ext cx="311281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2 variables: hierarchy / graph</a:t>
            </a:r>
            <a:endParaRPr b="1" sz="1000"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575" y="591475"/>
            <a:ext cx="2945874" cy="228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825" y="812900"/>
            <a:ext cx="2945875" cy="21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7450" y="3068324"/>
            <a:ext cx="2075176" cy="207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750" y="2961053"/>
            <a:ext cx="3697550" cy="196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3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variable</a:t>
            </a:r>
            <a:endParaRPr b="1" sz="1000"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50" y="1193225"/>
            <a:ext cx="3444649" cy="30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000" y="604000"/>
            <a:ext cx="3148393" cy="19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8624" y="2667850"/>
            <a:ext cx="3022599" cy="22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3 variable: hierarchy / graph</a:t>
            </a:r>
            <a:endParaRPr b="1" sz="1000"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13" y="829288"/>
            <a:ext cx="5453575" cy="36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4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variable</a:t>
            </a:r>
            <a:endParaRPr b="1" sz="1000"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0" y="682850"/>
            <a:ext cx="8661600" cy="4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The grammar is limited</a:t>
            </a:r>
            <a:endParaRPr b="1" sz="1000"/>
          </a:p>
        </p:txBody>
      </p:sp>
      <p:sp>
        <p:nvSpPr>
          <p:cNvPr id="164" name="Google Shape;164;p27"/>
          <p:cNvSpPr txBox="1"/>
          <p:nvPr/>
        </p:nvSpPr>
        <p:spPr>
          <a:xfrm>
            <a:off x="1707000" y="1680600"/>
            <a:ext cx="5606100" cy="1782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Especially for higher density plots, the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grammar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of graphics is limited. We have to think about: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Shared / dual axes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Novel 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representations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Interactivity / multiple plots</a:t>
            </a:r>
            <a:endParaRPr sz="18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171" name="Google Shape;171;p28"/>
          <p:cNvSpPr txBox="1"/>
          <p:nvPr/>
        </p:nvSpPr>
        <p:spPr>
          <a:xfrm>
            <a:off x="1691850" y="1233600"/>
            <a:ext cx="5760300" cy="2676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dimensions and measures.</a:t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Patterns: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sampling of options in increasing density.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choosing a pattern for a problem.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Tasks and domains: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look at contextualizing patterns by understanding users.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1</a:t>
            </a:r>
            <a:endParaRPr b="1" sz="1000"/>
          </a:p>
        </p:txBody>
      </p:sp>
      <p:sp>
        <p:nvSpPr>
          <p:cNvPr id="178" name="Google Shape;178;p29"/>
          <p:cNvSpPr txBox="1"/>
          <p:nvPr/>
        </p:nvSpPr>
        <p:spPr>
          <a:xfrm>
            <a:off x="2380050" y="1705650"/>
            <a:ext cx="4383900" cy="17322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 by occupation.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Dimension: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Occupation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Measure: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Income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Representation: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Bar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2</a:t>
            </a:r>
            <a:endParaRPr b="1" sz="1000"/>
          </a:p>
        </p:txBody>
      </p:sp>
      <p:sp>
        <p:nvSpPr>
          <p:cNvPr id="185" name="Google Shape;185;p30"/>
          <p:cNvSpPr txBox="1"/>
          <p:nvPr/>
        </p:nvSpPr>
        <p:spPr>
          <a:xfrm>
            <a:off x="1848000" y="2103550"/>
            <a:ext cx="5448000" cy="840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 by occupation and gender.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3</a:t>
            </a:r>
            <a:endParaRPr b="1" sz="1000"/>
          </a:p>
        </p:txBody>
      </p:sp>
      <p:sp>
        <p:nvSpPr>
          <p:cNvPr id="192" name="Google Shape;192;p31"/>
          <p:cNvSpPr txBox="1"/>
          <p:nvPr/>
        </p:nvSpPr>
        <p:spPr>
          <a:xfrm>
            <a:off x="1848000" y="2103550"/>
            <a:ext cx="5448000" cy="840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 and unemployment by occupation and gender.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4</a:t>
            </a:r>
            <a:endParaRPr b="1" sz="1000"/>
          </a:p>
        </p:txBody>
      </p:sp>
      <p:sp>
        <p:nvSpPr>
          <p:cNvPr id="199" name="Google Shape;199;p32"/>
          <p:cNvSpPr txBox="1"/>
          <p:nvPr/>
        </p:nvSpPr>
        <p:spPr>
          <a:xfrm>
            <a:off x="1786050" y="2004900"/>
            <a:ext cx="5448000" cy="1133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income, unemployment, and number of people by occupation and gender.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70" name="Google Shape;70;p15"/>
          <p:cNvSpPr txBox="1"/>
          <p:nvPr/>
        </p:nvSpPr>
        <p:spPr>
          <a:xfrm>
            <a:off x="1691850" y="1233600"/>
            <a:ext cx="5760300" cy="2676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&gt; Variables</a:t>
            </a: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b="1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dimensions and measures.</a:t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Patterns: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sampling of options in increasing density.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choosing a pattern for a problem.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Tasks and domains</a:t>
            </a: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look at contextualizing patterns by understanding users.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5</a:t>
            </a:r>
            <a:endParaRPr b="1" sz="1000"/>
          </a:p>
        </p:txBody>
      </p:sp>
      <p:sp>
        <p:nvSpPr>
          <p:cNvPr id="206" name="Google Shape;206;p33"/>
          <p:cNvSpPr txBox="1"/>
          <p:nvPr/>
        </p:nvSpPr>
        <p:spPr>
          <a:xfrm>
            <a:off x="1786050" y="2004900"/>
            <a:ext cx="5448000" cy="1133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income, unemployment, and number of people by occupation, gender, and race.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4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6</a:t>
            </a:r>
            <a:endParaRPr b="1" sz="1000"/>
          </a:p>
        </p:txBody>
      </p:sp>
      <p:sp>
        <p:nvSpPr>
          <p:cNvPr id="213" name="Google Shape;213;p34"/>
          <p:cNvSpPr txBox="1"/>
          <p:nvPr/>
        </p:nvSpPr>
        <p:spPr>
          <a:xfrm>
            <a:off x="1786050" y="2004900"/>
            <a:ext cx="5448000" cy="1133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income, unemployment, and number of people by occupation, gender, and race in 2015 vs 2025.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5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Example 7</a:t>
            </a:r>
            <a:endParaRPr b="1" sz="1000"/>
          </a:p>
        </p:txBody>
      </p:sp>
      <p:sp>
        <p:nvSpPr>
          <p:cNvPr id="220" name="Google Shape;220;p35"/>
          <p:cNvSpPr txBox="1"/>
          <p:nvPr/>
        </p:nvSpPr>
        <p:spPr>
          <a:xfrm>
            <a:off x="1786050" y="2004900"/>
            <a:ext cx="5448000" cy="1133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income, unemployment, and number of people by occupation, gender, and race each year from 2015 to 2025.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/>
        </p:nvSpPr>
        <p:spPr>
          <a:xfrm>
            <a:off x="1691850" y="1233600"/>
            <a:ext cx="5760300" cy="2676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dimensions and measures.</a:t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Patterns: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sampling of options in increasing density.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choosing a pattern for a problem.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</a:t>
            </a: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Tasks and domains: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look at contextualizing patterns by understanding users.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6" name="Google Shape;226;p3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Re-centering the user</a:t>
            </a:r>
            <a:endParaRPr b="1" sz="1000"/>
          </a:p>
        </p:txBody>
      </p:sp>
      <p:sp>
        <p:nvSpPr>
          <p:cNvPr id="234" name="Google Shape;234;p37"/>
          <p:cNvSpPr txBox="1"/>
          <p:nvPr/>
        </p:nvSpPr>
        <p:spPr>
          <a:xfrm>
            <a:off x="1707075" y="1438050"/>
            <a:ext cx="5241300" cy="2024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latin typeface="Lora"/>
                <a:ea typeface="Lora"/>
                <a:cs typeface="Lora"/>
                <a:sym typeface="Lora"/>
              </a:rPr>
              <a:t>Domains: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Who are the users and what are the concepts of the problem area you are working in?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latin typeface="Lora"/>
                <a:ea typeface="Lora"/>
                <a:cs typeface="Lora"/>
                <a:sym typeface="Lora"/>
              </a:rPr>
              <a:t>Tasks: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What questions is the user trying to answer?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Re-centering the user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41" name="Google Shape;241;p38"/>
          <p:cNvSpPr txBox="1"/>
          <p:nvPr/>
        </p:nvSpPr>
        <p:spPr>
          <a:xfrm>
            <a:off x="240750" y="2340425"/>
            <a:ext cx="3425100" cy="1799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latin typeface="Lora"/>
                <a:ea typeface="Lora"/>
                <a:cs typeface="Lora"/>
                <a:sym typeface="Lora"/>
              </a:rPr>
              <a:t>Domains: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researchers -</a:t>
            </a:r>
            <a:r>
              <a:rPr altLang="en" lang="en" sz="2000">
                <a:latin typeface="Lora"/>
                <a:ea typeface="Lora"/>
                <a:cs typeface="Lora"/>
                <a:sym typeface="Lora"/>
              </a:rPr>
              <a:t>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median income, overall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unemployment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occupation, gender, race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240750" y="662650"/>
            <a:ext cx="8546100" cy="769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Plot median income, unemployment, and number of people by occupation, gender, and race each year from 2015 to 2025.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5290050" y="2340425"/>
            <a:ext cx="3496800" cy="1799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latin typeface="Lora"/>
                <a:ea typeface="Lora"/>
                <a:cs typeface="Lora"/>
                <a:sym typeface="Lora"/>
              </a:rPr>
              <a:t>Tasks: </a:t>
            </a: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Which group had the largest gender gap by income? Which occupation saw the largest unemployment?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Bring stuff for drawing!</a:t>
            </a:r>
            <a:endParaRPr b="1" sz="210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50" name="Google Shape;250;p39"/>
          <p:cNvSpPr txBox="1"/>
          <p:nvPr/>
        </p:nvSpPr>
        <p:spPr>
          <a:xfrm>
            <a:off x="298950" y="2130150"/>
            <a:ext cx="8546100" cy="8832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For Monday, please bring pens and paper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to do some drawing by hand.</a:t>
            </a:r>
            <a:endParaRPr sz="20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0"/>
          <p:cNvSpPr txBox="1"/>
          <p:nvPr/>
        </p:nvSpPr>
        <p:spPr>
          <a:xfrm>
            <a:off x="0" y="711575"/>
            <a:ext cx="9144000" cy="3644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Tableau, “Tableau Logo,” Salesforce, 2024.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https://www.salesforce.com/news/tableau-from-salesforce-logo-color-1/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H. Wickham, “Tidy Data,” Journal of Statistical Software, 2014.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https://www.jstatsoft.org/article/view/v059i10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Tableau, “Dimensions and Measures, Blue and Green,” Salesforce,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https://help.tableau.com/current/pro/desktop/en-us/datafields_typesandroles.htm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S. Carmody, “Mosaic Big,” Wikimedia Foundation, 2009.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https://en.wikipedia.org/wiki/Mosaic_plot#/media/File:Mosaic-big.png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G. Silvermanaz, “2012 Singapore Products Export Treemap,” Wikimedia Foundation, 2014.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https://en.wikipedia.org/wiki/Treemapping#/media/File:2012_Singapore_Products_Export_Treemap.png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S. Maskey, “Zoomable Sunburst with Labels Issue,” StackOverflow, 2014.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https://stackoverflow.com/questions/24547620/zoomable-sunburst-with-labels-issue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T. Munzner, "A Nested Model for Visualization Design and Validation," in </a:t>
            </a:r>
            <a:r>
              <a:rPr altLang="en" i="1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IEEE Transactions on Visualization and Computer Graphics</a:t>
            </a:r>
            <a:r>
              <a:rPr altLang="en" lang="en" sz="1000">
                <a:solidFill>
                  <a:schemeClr val="dk1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, vol. 15, no. 6, pp. 921-928, Nov.-Dec. 2009, doi: 10.1109/TVCG.2009.111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S. Zhang, “Canyon,” OpenProcessing. Available: </a:t>
            </a:r>
            <a:r>
              <a:rPr altLang="en" lang="en" sz="11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https://openprocessing.org/sketch/2552991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Y. Holtz and C. Healy, “From Data to Viz,” 2018. Available: </a:t>
            </a:r>
            <a:r>
              <a:rPr altLang="en" lang="en" sz="1000" u="sng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https://www.data-to-viz.com</a:t>
            </a:r>
            <a:r>
              <a:rPr altLang="en"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7" name="Google Shape;257;p4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Citations</a:t>
            </a:r>
            <a:endParaRPr b="1" sz="1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63" y="2238025"/>
            <a:ext cx="4300876" cy="667450"/>
          </a:xfrm>
          <a:prstGeom prst="rect">
            <a:avLst/>
          </a:prstGeom>
          <a:noFill/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What do these terms mean?</a:t>
            </a:r>
            <a:endParaRPr b="1" sz="1000"/>
          </a:p>
        </p:txBody>
      </p:sp>
      <p:sp>
        <p:nvSpPr>
          <p:cNvPr id="77" name="Google Shape;77;p16"/>
          <p:cNvSpPr txBox="1"/>
          <p:nvPr/>
        </p:nvSpPr>
        <p:spPr>
          <a:xfrm>
            <a:off x="3415650" y="1137000"/>
            <a:ext cx="2312700" cy="28695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Observation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Value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Dimension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Measure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Observations</a:t>
            </a:r>
            <a:endParaRPr b="1" sz="10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800" y="3767575"/>
            <a:ext cx="2330700" cy="11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572350" y="959100"/>
            <a:ext cx="3472800" cy="2490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Variables</a:t>
            </a:r>
            <a:endParaRPr b="1"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The column names.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Values</a:t>
            </a:r>
            <a:endParaRPr b="1"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 value seen inside a cell.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Observations</a:t>
            </a:r>
            <a:endParaRPr b="1"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Rows in a table.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86" name="Google Shape;86;p17"/>
          <p:cNvGraphicFramePr/>
          <p:nvPr/>
        </p:nvGraphicFramePr>
        <p:xfrm>
          <a:off x="4092750" y="139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{0BCB3181-C1ED-4E14-A13F-D86944B12F2D}</a:tableStyleId>
              </a:tblPr>
              <a:tblGrid>
                <a:gridCol w="1407500"/>
                <a:gridCol w="1407500"/>
                <a:gridCol w="1407500"/>
              </a:tblGrid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Age</a:t>
                      </a:r>
                      <a:endParaRPr b="1"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Income</a:t>
                      </a:r>
                      <a:endParaRPr b="1"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b="1" lang="en"/>
                        <a:t>Region</a:t>
                      </a:r>
                      <a:endParaRPr b="1"/>
                    </a:p>
                  </a:txBody>
                  <a:tcPr marB="91425" marL="91425" marR="91425" marT="91425"/>
                </a:tc>
              </a:tr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20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100,000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West</a:t>
                      </a:r>
                      <a:endParaRPr/>
                    </a:p>
                  </a:txBody>
                  <a:tcPr marB="91425" marL="91425" marR="91425" marT="91425"/>
                </a:tc>
              </a:tr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31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140,000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East</a:t>
                      </a:r>
                      <a:endParaRPr/>
                    </a:p>
                  </a:txBody>
                  <a:tcPr marB="91425" marL="91425" marR="91425" marT="91425"/>
                </a:tc>
              </a:tr>
              <a:tr h="381000"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42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160,000</a:t>
                      </a:r>
                      <a:endParaRPr/>
                    </a:p>
                  </a:txBody>
                  <a:tcPr marB="91425" marL="91425" marR="91425" marT="91425"/>
                </a:tc>
                <a:tc>
                  <a:txBody>
                    <a:bodyPr numCol="1"/>
                    <a:lstStyle/>
                    <a:p>
                      <a:pPr algn="l"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altLang="en" lang="en"/>
                        <a:t>West</a:t>
                      </a:r>
                      <a:endParaRPr/>
                    </a:p>
                  </a:txBody>
                  <a:tcPr marB="91425" marL="91425" marR="91425" marT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Variables</a:t>
            </a:r>
            <a:endParaRPr b="1" sz="1000"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675" y="4166650"/>
            <a:ext cx="2832426" cy="7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746700" y="1342600"/>
            <a:ext cx="7650600" cy="15900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Dimensions</a:t>
            </a:r>
            <a:endParaRPr b="1"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Variables</a:t>
            </a: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by which observations are divided or segmented.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Measures</a:t>
            </a:r>
            <a:endParaRPr b="1"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Numeric values which are encoded in visual channels.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Today</a:t>
            </a:r>
            <a:endParaRPr b="1" sz="1000"/>
          </a:p>
        </p:txBody>
      </p:sp>
      <p:sp>
        <p:nvSpPr>
          <p:cNvPr id="101" name="Google Shape;101;p19"/>
          <p:cNvSpPr txBox="1"/>
          <p:nvPr/>
        </p:nvSpPr>
        <p:spPr>
          <a:xfrm>
            <a:off x="1691850" y="1233600"/>
            <a:ext cx="5760300" cy="2676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Variables:</a:t>
            </a:r>
            <a:r>
              <a:rPr altLang="en" lang="en"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dimensions and measures.</a:t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latin typeface="Lora"/>
                <a:ea typeface="Lora"/>
                <a:cs typeface="Lora"/>
                <a:sym typeface="Lora"/>
              </a:rPr>
              <a:t>&gt; Patterns:</a:t>
            </a:r>
            <a:r>
              <a:rPr altLang="en" b="1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sampling of options in increasing density.</a:t>
            </a:r>
            <a:endParaRPr b="1"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Group activity: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choosing a pattern for a problem.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1800">
                <a:latin typeface="Lora"/>
                <a:ea typeface="Lora"/>
                <a:cs typeface="Lora"/>
                <a:sym typeface="Lora"/>
              </a:rPr>
              <a:t>Tasks and domains:</a:t>
            </a:r>
            <a:r>
              <a:rPr altLang="en" lang="en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a look at contextualizing patterns by understanding users.</a:t>
            </a:r>
            <a:endParaRPr sz="18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1 variable</a:t>
            </a:r>
            <a:endParaRPr b="1" sz="100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700" y="1025050"/>
            <a:ext cx="4845752" cy="34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325" y="1086400"/>
            <a:ext cx="3285050" cy="33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1 variable: hierarchy / graph</a:t>
            </a:r>
            <a:endParaRPr b="1" sz="100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600" y="671575"/>
            <a:ext cx="4330801" cy="433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/>
          <p:nvPr/>
        </p:nvSpPr>
        <p:spPr>
          <a:xfrm>
            <a:off x="-10200" y="0"/>
            <a:ext cx="91644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/>
        </p:nvSpPr>
        <p:spPr>
          <a:xfrm>
            <a:off x="0" y="0"/>
            <a:ext cx="90201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2</a:t>
            </a:r>
            <a:r>
              <a:rPr altLang="en" b="1" lang="en" sz="210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variable</a:t>
            </a:r>
            <a:endParaRPr b="1" sz="100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9738"/>
            <a:ext cx="5126450" cy="320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425" y="1045888"/>
            <a:ext cx="3560350" cy="3051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