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5143500"/>
  <p:notesSz cx="6858000" cy="9144000"/>
  <p:embeddedFontLst>
    <p:embeddedFont>
      <p:font typeface="Lora"/>
      <p:regular r:id="rId35"/>
      <p:bold r:id="rId36"/>
      <p:italic r:id="rId37"/>
      <p:boldItalic r:id="rId38"/>
    </p:embeddedFont>
    <p:embeddedFont>
      <p:font typeface="IBM Plex Mono"/>
      <p:regular r:id="rId39"/>
      <p:bold r:id="rId40"/>
      <p:italic r:id="rId41"/>
      <p:boldItalic r:id="rId42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9D4A37-7D32-4A84-8808-4CD235724E0C}">
  <a:tblStyle styleId="{E29D4A37-7D32-4A84-8808-4CD235724E0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9" Target="fonts/IBMPlexMono-regular.fntdata" Type="http://schemas.openxmlformats.org/officeDocument/2006/relationships/font"/><Relationship Id="rId38" Target="fonts/Lora-boldItalic.fntdata" Type="http://schemas.openxmlformats.org/officeDocument/2006/relationships/font"/><Relationship Id="rId37" Target="fonts/Lora-italic.fntdata" Type="http://schemas.openxmlformats.org/officeDocument/2006/relationships/font"/><Relationship Id="rId36" Target="fonts/Lora-bold.fntdata" Type="http://schemas.openxmlformats.org/officeDocument/2006/relationships/font"/><Relationship Id="rId35" Target="fonts/Lora-regular.fntdata" Type="http://schemas.openxmlformats.org/officeDocument/2006/relationships/font"/><Relationship Id="rId34" Target="slides/slide28.xml" Type="http://schemas.openxmlformats.org/officeDocument/2006/relationships/slide"/><Relationship Id="rId33" Target="slides/slide27.xml" Type="http://schemas.openxmlformats.org/officeDocument/2006/relationships/slide"/><Relationship Id="rId32" Target="slides/slide26.xml" Type="http://schemas.openxmlformats.org/officeDocument/2006/relationships/slide"/><Relationship Id="rId31" Target="slides/slide25.xml" Type="http://schemas.openxmlformats.org/officeDocument/2006/relationships/slide"/><Relationship Id="rId30" Target="slides/slide24.xml" Type="http://schemas.openxmlformats.org/officeDocument/2006/relationships/slide"/><Relationship Id="rId27" Target="slides/slide21.xml" Type="http://schemas.openxmlformats.org/officeDocument/2006/relationships/slide"/><Relationship Id="rId26" Target="slides/slide20.xml" Type="http://schemas.openxmlformats.org/officeDocument/2006/relationships/slide"/><Relationship Id="rId25" Target="slides/slide19.xml" Type="http://schemas.openxmlformats.org/officeDocument/2006/relationships/slide"/><Relationship Id="rId24" Target="slides/slide18.xml" Type="http://schemas.openxmlformats.org/officeDocument/2006/relationships/slide"/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42" Target="fonts/IBMPlexMono-boldItalic.fntdata" Type="http://schemas.openxmlformats.org/officeDocument/2006/relationships/font"/><Relationship Id="rId11" Target="slides/slide5.xml" Type="http://schemas.openxmlformats.org/officeDocument/2006/relationships/slide"/><Relationship Id="rId41" Target="fonts/IBMPlexMono-italic.fntdata" Type="http://schemas.openxmlformats.org/officeDocument/2006/relationships/font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40" Target="fonts/IBMPlexMono-bold.fntdata" Type="http://schemas.openxmlformats.org/officeDocument/2006/relationships/font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7.xml" Type="http://schemas.openxmlformats.org/officeDocument/2006/relationships/slide"/><Relationship Id="rId29" Target="slides/slide23.xml" Type="http://schemas.openxmlformats.org/officeDocument/2006/relationships/slide"/><Relationship Id="rId2" Target="viewProps.xml" Type="http://schemas.openxmlformats.org/officeDocument/2006/relationships/viewProps"/><Relationship Id="rId22" Target="slides/slide16.xml" Type="http://schemas.openxmlformats.org/officeDocument/2006/relationships/slide"/><Relationship Id="rId28" Target="slides/slide22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aea17674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aea17674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aea17674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3aea17674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aea17674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aea17674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aea17674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aea17674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aea17674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3aea17674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aea17674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aea17674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aea17674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3aea17674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aea17674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aea17674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aea17674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3aea17674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bbe30175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bbe30175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5655f291728a7c8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5655f291728a7c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aea17674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3aea17674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aea17674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3aea17674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aea17674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3aea17674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bbe30175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3bbe3017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5655f291728a7c8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5655f291728a7c8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5655f291728a7c8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5655f291728a7c8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bbe30175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3bbe30175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bbe30175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3bbe30175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3bcd7df5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3bcd7df5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ae99e7b8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ae99e7b8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aea1767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aea1767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aea1767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aea1767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aea17674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aea17674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bbe30175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bbe30175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5655f291728a7c8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5655f291728a7c8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aea17674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aea17674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4" Target="../media/image8.png" Type="http://schemas.openxmlformats.org/officeDocument/2006/relationships/image"/><Relationship Id="rId3" Target="../media/image4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5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4" Target="../media/image12.png" Type="http://schemas.openxmlformats.org/officeDocument/2006/relationships/image"/><Relationship Id="rId3" Target="../media/image9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4" Target="../media/image10.png" Type="http://schemas.openxmlformats.org/officeDocument/2006/relationships/image"/><Relationship Id="rId3" Target="../media/image11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3" Target="../media/image15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4" Target="../media/image4.png" Type="http://schemas.openxmlformats.org/officeDocument/2006/relationships/image"/><Relationship Id="rId3" Target="../media/image5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3" Target="../media/image6.pn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4" Target="../media/image15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3" Target="../media/image14.pn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3" Target="../media/image15.pn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4" Target="../media/image18.png" Type="http://schemas.openxmlformats.org/officeDocument/2006/relationships/image"/><Relationship Id="rId3" Target="../media/image16.pn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6" Target="https://www.nytimes.com/interactive/2025/03/01/opinion/trump-administration-first-month.html" TargetMode="External" Type="http://schemas.openxmlformats.org/officeDocument/2006/relationships/hyperlink"/><Relationship Id="rId5" Target="https://survey.stackoverflow.co/" TargetMode="External" Type="http://schemas.openxmlformats.org/officeDocument/2006/relationships/hyperlink"/><Relationship Id="rId4" Target="https://www.jstor.org/stable/2288400" TargetMode="External" Type="http://schemas.openxmlformats.org/officeDocument/2006/relationships/hyperlink"/><Relationship Id="rId3" Target="https://gleap.org/content/ted_visualization" TargetMode="External" Type="http://schemas.openxmlformats.org/officeDocument/2006/relationships/hyperlink"/><Relationship Id="rId2" Target="../notesSlides/notesSlide2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3" Target="../media/image17.pn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6" Target="../media/image3.png" Type="http://schemas.openxmlformats.org/officeDocument/2006/relationships/image"/><Relationship Id="rId5" Target="../media/image7.png" Type="http://schemas.openxmlformats.org/officeDocument/2006/relationships/image"/><Relationship Id="rId4" Target="../media/image6.png" Type="http://schemas.openxmlformats.org/officeDocument/2006/relationships/image"/><Relationship Id="rId3" Target="../media/image2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2.png" Type="http://schemas.openxmlformats.org/officeDocument/2006/relationships/image"/><Relationship Id="rId3" Target="../media/image6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207800" y="1478550"/>
            <a:ext cx="3796500" cy="218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Formalizing</a:t>
            </a:r>
            <a:endParaRPr b="1" sz="2500"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Glyphs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Mar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3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2025</a:t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9116" l="49568" r="16445" t="6630"/>
          <a:stretch/>
        </p:blipFill>
        <p:spPr>
          <a:xfrm>
            <a:off x="0" y="0"/>
            <a:ext cx="31128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Fairly robust hierarchy</a:t>
            </a:r>
            <a:endParaRPr b="1" sz="1000"/>
          </a:p>
        </p:txBody>
      </p:sp>
      <p:sp>
        <p:nvSpPr>
          <p:cNvPr id="200" name="Google Shape;200;p23"/>
          <p:cNvSpPr txBox="1"/>
          <p:nvPr/>
        </p:nvSpPr>
        <p:spPr>
          <a:xfrm>
            <a:off x="3648213" y="986413"/>
            <a:ext cx="5008200" cy="2413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Volume generally never goes well. This may be partially due to 3D representation within 2D media.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general, area is good for less important “contextualizing” metrics.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Area has an issue: area vs radius.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 b="43360" l="66345" r="3481" t="29032"/>
          <a:stretch/>
        </p:blipFill>
        <p:spPr>
          <a:xfrm>
            <a:off x="363651" y="970950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3">
            <a:alphaModFix/>
          </a:blip>
          <a:srcRect b="15231" l="3098" r="66729" t="57161"/>
          <a:stretch/>
        </p:blipFill>
        <p:spPr>
          <a:xfrm>
            <a:off x="1637223" y="970950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b="15490" l="34915" r="34912" t="56901"/>
          <a:stretch/>
        </p:blipFill>
        <p:spPr>
          <a:xfrm>
            <a:off x="1637223" y="2271619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3">
            <a:alphaModFix amt="50000"/>
          </a:blip>
          <a:srcRect b="70448" l="34912" r="34915" t="1943"/>
          <a:stretch/>
        </p:blipFill>
        <p:spPr>
          <a:xfrm>
            <a:off x="2989121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 amt="50000"/>
          </a:blip>
          <a:srcRect b="70448" l="66291" r="3536" t="1943"/>
          <a:stretch/>
        </p:blipFill>
        <p:spPr>
          <a:xfrm>
            <a:off x="3613218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3"/>
          <p:cNvGrpSpPr/>
          <p:nvPr/>
        </p:nvGrpSpPr>
        <p:grpSpPr>
          <a:xfrm>
            <a:off x="4237170" y="3878673"/>
            <a:ext cx="545741" cy="1188625"/>
            <a:chOff x="4010811" y="1601725"/>
            <a:chExt cx="1122462" cy="2444724"/>
          </a:xfrm>
        </p:grpSpPr>
        <p:pic>
          <p:nvPicPr>
            <p:cNvPr id="207" name="Google Shape;207;p23"/>
            <p:cNvPicPr preferRelativeResize="0"/>
            <p:nvPr/>
          </p:nvPicPr>
          <p:blipFill rotWithShape="1">
            <a:blip r:embed="rId3">
              <a:alphaModFix amt="50000"/>
            </a:blip>
            <a:srcRect b="42838" l="3041" r="66786" t="29553"/>
            <a:stretch/>
          </p:blipFill>
          <p:spPr>
            <a:xfrm>
              <a:off x="401081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3"/>
            <p:cNvPicPr preferRelativeResize="0"/>
            <p:nvPr/>
          </p:nvPicPr>
          <p:blipFill rotWithShape="1">
            <a:blip r:embed="rId3">
              <a:alphaModFix amt="50000"/>
            </a:blip>
            <a:srcRect b="42838" l="34912" r="34915" t="29553"/>
            <a:stretch/>
          </p:blipFill>
          <p:spPr>
            <a:xfrm>
              <a:off x="4010811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b="43360" l="66345" r="3481" t="29032"/>
          <a:stretch/>
        </p:blipFill>
        <p:spPr>
          <a:xfrm>
            <a:off x="4861413" y="3878725"/>
            <a:ext cx="545781" cy="55627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grpSp>
        <p:nvGrpSpPr>
          <p:cNvPr id="210" name="Google Shape;210;p23"/>
          <p:cNvGrpSpPr/>
          <p:nvPr/>
        </p:nvGrpSpPr>
        <p:grpSpPr>
          <a:xfrm>
            <a:off x="5485271" y="3878673"/>
            <a:ext cx="545741" cy="1188625"/>
            <a:chOff x="6606636" y="1601725"/>
            <a:chExt cx="1122462" cy="2444724"/>
          </a:xfrm>
        </p:grpSpPr>
        <p:pic>
          <p:nvPicPr>
            <p:cNvPr id="211" name="Google Shape;211;p23"/>
            <p:cNvPicPr preferRelativeResize="0"/>
            <p:nvPr/>
          </p:nvPicPr>
          <p:blipFill rotWithShape="1">
            <a:blip r:embed="rId3">
              <a:alphaModFix/>
            </a:blip>
            <a:srcRect b="15231" l="3098" r="66729" t="57161"/>
            <a:stretch/>
          </p:blipFill>
          <p:spPr>
            <a:xfrm>
              <a:off x="6606636" y="1601725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12" name="Google Shape;212;p23"/>
            <p:cNvPicPr preferRelativeResize="0"/>
            <p:nvPr/>
          </p:nvPicPr>
          <p:blipFill rotWithShape="1">
            <a:blip r:embed="rId3">
              <a:alphaModFix/>
            </a:blip>
            <a:srcRect b="15490" l="34915" r="34912" t="56901"/>
            <a:stretch/>
          </p:blipFill>
          <p:spPr>
            <a:xfrm>
              <a:off x="6606636" y="2902394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13" name="Google Shape;213;p23"/>
          <p:cNvGrpSpPr/>
          <p:nvPr/>
        </p:nvGrpSpPr>
        <p:grpSpPr>
          <a:xfrm>
            <a:off x="6109326" y="3878673"/>
            <a:ext cx="545747" cy="1003736"/>
            <a:chOff x="7777801" y="1601725"/>
            <a:chExt cx="1122475" cy="2064450"/>
          </a:xfrm>
        </p:grpSpPr>
        <p:pic>
          <p:nvPicPr>
            <p:cNvPr id="214" name="Google Shape;214;p23"/>
            <p:cNvPicPr preferRelativeResize="0"/>
            <p:nvPr/>
          </p:nvPicPr>
          <p:blipFill rotWithShape="1">
            <a:blip r:embed="rId3">
              <a:alphaModFix amt="50000"/>
            </a:blip>
            <a:srcRect b="15750" l="65959" r="3868" t="56642"/>
            <a:stretch/>
          </p:blipFill>
          <p:spPr>
            <a:xfrm>
              <a:off x="777780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3"/>
            <p:cNvPicPr preferRelativeResize="0"/>
            <p:nvPr/>
          </p:nvPicPr>
          <p:blipFill rotWithShape="1">
            <a:blip r:embed="rId3">
              <a:alphaModFix amt="50000"/>
            </a:blip>
            <a:srcRect b="6242" l="35124" r="36659" t="84503"/>
            <a:stretch/>
          </p:blipFill>
          <p:spPr>
            <a:xfrm>
              <a:off x="7850600" y="3282675"/>
              <a:ext cx="1049676" cy="383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" name="Google Shape;216;p23"/>
          <p:cNvPicPr preferRelativeResize="0"/>
          <p:nvPr/>
        </p:nvPicPr>
        <p:blipFill rotWithShape="1">
          <a:blip r:embed="rId3">
            <a:alphaModFix amt="50000"/>
          </a:blip>
          <a:srcRect b="70448" l="2465" r="67362" t="1943"/>
          <a:stretch/>
        </p:blipFill>
        <p:spPr>
          <a:xfrm>
            <a:off x="2365023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Fairly robust hierarchy</a:t>
            </a:r>
            <a:endParaRPr b="1" sz="1000"/>
          </a:p>
        </p:txBody>
      </p:sp>
      <p:sp>
        <p:nvSpPr>
          <p:cNvPr id="223" name="Google Shape;223;p24"/>
          <p:cNvSpPr txBox="1"/>
          <p:nvPr/>
        </p:nvSpPr>
        <p:spPr>
          <a:xfrm>
            <a:off x="2115613" y="818088"/>
            <a:ext cx="6632400" cy="2724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Returning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 the lessons of our earlier lectures, color is fairly unreliable. It is often better for branding or complementing a message through emotion and aesthetic than it is for conveying 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quantitative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information.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It may still serve a purpose for a limited number of 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qualitative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groups.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Lightness generally better than hue.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 b="15750" l="65959" r="3868" t="56642"/>
          <a:stretch/>
        </p:blipFill>
        <p:spPr>
          <a:xfrm>
            <a:off x="395988" y="1148163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 b="6514" l="34915" r="34912" t="84231"/>
          <a:stretch/>
        </p:blipFill>
        <p:spPr>
          <a:xfrm>
            <a:off x="395988" y="2829113"/>
            <a:ext cx="1122475" cy="38350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3">
            <a:alphaModFix amt="50000"/>
          </a:blip>
          <a:srcRect b="70448" l="34912" r="34915" t="1943"/>
          <a:stretch/>
        </p:blipFill>
        <p:spPr>
          <a:xfrm>
            <a:off x="2989121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3">
            <a:alphaModFix amt="50000"/>
          </a:blip>
          <a:srcRect b="70448" l="66291" r="3536" t="1943"/>
          <a:stretch/>
        </p:blipFill>
        <p:spPr>
          <a:xfrm>
            <a:off x="3613218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24"/>
          <p:cNvGrpSpPr/>
          <p:nvPr/>
        </p:nvGrpSpPr>
        <p:grpSpPr>
          <a:xfrm>
            <a:off x="4237170" y="3878673"/>
            <a:ext cx="545741" cy="1188625"/>
            <a:chOff x="4010811" y="1601725"/>
            <a:chExt cx="1122462" cy="2444724"/>
          </a:xfrm>
        </p:grpSpPr>
        <p:pic>
          <p:nvPicPr>
            <p:cNvPr id="229" name="Google Shape;229;p24"/>
            <p:cNvPicPr preferRelativeResize="0"/>
            <p:nvPr/>
          </p:nvPicPr>
          <p:blipFill rotWithShape="1">
            <a:blip r:embed="rId3">
              <a:alphaModFix amt="50000"/>
            </a:blip>
            <a:srcRect b="42838" l="3041" r="66786" t="29553"/>
            <a:stretch/>
          </p:blipFill>
          <p:spPr>
            <a:xfrm>
              <a:off x="401081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4"/>
            <p:cNvPicPr preferRelativeResize="0"/>
            <p:nvPr/>
          </p:nvPicPr>
          <p:blipFill rotWithShape="1">
            <a:blip r:embed="rId3">
              <a:alphaModFix amt="50000"/>
            </a:blip>
            <a:srcRect b="42838" l="34912" r="34915" t="29553"/>
            <a:stretch/>
          </p:blipFill>
          <p:spPr>
            <a:xfrm>
              <a:off x="4010811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1" name="Google Shape;231;p24"/>
          <p:cNvPicPr preferRelativeResize="0"/>
          <p:nvPr/>
        </p:nvPicPr>
        <p:blipFill rotWithShape="1">
          <a:blip r:embed="rId3">
            <a:alphaModFix amt="50000"/>
          </a:blip>
          <a:srcRect b="43360" l="66345" r="3481" t="29032"/>
          <a:stretch/>
        </p:blipFill>
        <p:spPr>
          <a:xfrm>
            <a:off x="4861413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24"/>
          <p:cNvGrpSpPr/>
          <p:nvPr/>
        </p:nvGrpSpPr>
        <p:grpSpPr>
          <a:xfrm>
            <a:off x="5485271" y="3878673"/>
            <a:ext cx="545741" cy="1188625"/>
            <a:chOff x="6606636" y="1601725"/>
            <a:chExt cx="1122462" cy="2444724"/>
          </a:xfrm>
        </p:grpSpPr>
        <p:pic>
          <p:nvPicPr>
            <p:cNvPr id="233" name="Google Shape;233;p24"/>
            <p:cNvPicPr preferRelativeResize="0"/>
            <p:nvPr/>
          </p:nvPicPr>
          <p:blipFill rotWithShape="1">
            <a:blip r:embed="rId3">
              <a:alphaModFix amt="50000"/>
            </a:blip>
            <a:srcRect b="15231" l="3098" r="66729" t="57161"/>
            <a:stretch/>
          </p:blipFill>
          <p:spPr>
            <a:xfrm>
              <a:off x="6606636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4"/>
            <p:cNvPicPr preferRelativeResize="0"/>
            <p:nvPr/>
          </p:nvPicPr>
          <p:blipFill rotWithShape="1">
            <a:blip r:embed="rId3">
              <a:alphaModFix amt="50000"/>
            </a:blip>
            <a:srcRect b="15490" l="34915" r="34912" t="56901"/>
            <a:stretch/>
          </p:blipFill>
          <p:spPr>
            <a:xfrm>
              <a:off x="6606636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24"/>
          <p:cNvGrpSpPr/>
          <p:nvPr/>
        </p:nvGrpSpPr>
        <p:grpSpPr>
          <a:xfrm>
            <a:off x="6109326" y="3878673"/>
            <a:ext cx="545747" cy="1003736"/>
            <a:chOff x="7777801" y="1601725"/>
            <a:chExt cx="1122475" cy="2064450"/>
          </a:xfrm>
        </p:grpSpPr>
        <p:pic>
          <p:nvPicPr>
            <p:cNvPr id="236" name="Google Shape;236;p24"/>
            <p:cNvPicPr preferRelativeResize="0"/>
            <p:nvPr/>
          </p:nvPicPr>
          <p:blipFill rotWithShape="1">
            <a:blip r:embed="rId3">
              <a:alphaModFix/>
            </a:blip>
            <a:srcRect b="15750" l="65959" r="3868" t="56642"/>
            <a:stretch/>
          </p:blipFill>
          <p:spPr>
            <a:xfrm>
              <a:off x="7777801" y="1601725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37" name="Google Shape;237;p24"/>
            <p:cNvPicPr preferRelativeResize="0"/>
            <p:nvPr/>
          </p:nvPicPr>
          <p:blipFill rotWithShape="1">
            <a:blip r:embed="rId3">
              <a:alphaModFix/>
            </a:blip>
            <a:srcRect b="6242" l="35124" r="36659" t="84503"/>
            <a:stretch/>
          </p:blipFill>
          <p:spPr>
            <a:xfrm>
              <a:off x="7850600" y="3282675"/>
              <a:ext cx="1049676" cy="383500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38" name="Google Shape;238;p24"/>
          <p:cNvPicPr preferRelativeResize="0"/>
          <p:nvPr/>
        </p:nvPicPr>
        <p:blipFill rotWithShape="1">
          <a:blip r:embed="rId3">
            <a:alphaModFix amt="50000"/>
          </a:blip>
          <a:srcRect b="70448" l="2465" r="67362" t="1943"/>
          <a:stretch/>
        </p:blipFill>
        <p:spPr>
          <a:xfrm>
            <a:off x="2365023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245" name="Google Shape;245;p25"/>
          <p:cNvSpPr txBox="1"/>
          <p:nvPr/>
        </p:nvSpPr>
        <p:spPr>
          <a:xfrm>
            <a:off x="1691850" y="1222050"/>
            <a:ext cx="5760300" cy="269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Cleveland and McGill: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ranking of encodings.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Group activity:</a:t>
            </a:r>
            <a:r>
              <a:rPr altLang="en" b="1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which graphic is more likely to be read accurately?</a:t>
            </a:r>
            <a:endParaRPr b="1"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Working in limitations: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shared axes, dual axes, and direct labeling.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Revisiting chart junk: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to keep channels clear.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Which one is more likely to be successful?</a:t>
            </a:r>
            <a:endParaRPr b="1" sz="1000"/>
          </a:p>
        </p:txBody>
      </p:sp>
      <p:pic>
        <p:nvPicPr>
          <p:cNvPr id="252" name="Google Shape;252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75" y="1322625"/>
            <a:ext cx="4378074" cy="270710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53" name="Google Shape;253;p2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899" y="1377525"/>
            <a:ext cx="4200450" cy="2597278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/>
          <p:nvPr/>
        </p:nvSpPr>
        <p:spPr>
          <a:xfrm>
            <a:off x="5438775" y="885825"/>
            <a:ext cx="3114600" cy="339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Which one is more likely to be successful?</a:t>
            </a:r>
            <a:endParaRPr b="1" sz="1000"/>
          </a:p>
        </p:txBody>
      </p:sp>
      <p:pic>
        <p:nvPicPr>
          <p:cNvPr id="261" name="Google Shape;261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75" y="1328900"/>
            <a:ext cx="4870500" cy="3011593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262" name="Google Shape;262;p27"/>
          <p:cNvGraphicFramePr/>
          <p:nvPr/>
        </p:nvGraphicFramePr>
        <p:xfrm>
          <a:off x="5504725" y="97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{E29D4A37-7D32-4A84-8808-4CD235724E0C}</a:tableStyleId>
              </a:tblPr>
              <a:tblGrid>
                <a:gridCol w="2057400"/>
                <a:gridCol w="952500"/>
              </a:tblGrid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 sz="1300"/>
                        <a:t>Satisfaction Score</a:t>
                      </a:r>
                      <a:endParaRPr b="1"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b="1" lang="en" sz="1300"/>
                        <a:t>Percent</a:t>
                      </a:r>
                      <a:endParaRPr b="1"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0.1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0.2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F4FBF7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0.3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F7F1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0.4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CF7F2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0.5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F0E4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0.6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AFDFC7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0.7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72C69D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0.8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57BB8A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0.9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B2E0C9"/>
                    </a:solidFill>
                  </a:tcPr>
                </a:tc>
              </a:tr>
              <a:tr h="238125">
                <a:tc>
                  <a:txBody>
                    <a:bodyPr numCol="1"/>
                    <a:lstStyle/>
                    <a:p>
                      <a:pPr algn="ctr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altLang="en" lang="en" sz="1300"/>
                        <a:t>1</a:t>
                      </a:r>
                      <a:endParaRPr sz="13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/>
                    </a:p>
                  </a:txBody>
                  <a:tcPr anchor="b" marB="19050" marL="28575" marR="28575" marT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2ED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Which one is more likely to be successful?</a:t>
            </a:r>
            <a:endParaRPr b="1" sz="1000"/>
          </a:p>
        </p:txBody>
      </p:sp>
      <p:pic>
        <p:nvPicPr>
          <p:cNvPr id="269" name="Google Shape;269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25" y="700225"/>
            <a:ext cx="3975849" cy="245840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70" name="Google Shape;2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363" y="3453888"/>
            <a:ext cx="5514975" cy="1590675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Which one is more likely to be successful?</a:t>
            </a:r>
            <a:endParaRPr b="1" sz="1000"/>
          </a:p>
        </p:txBody>
      </p:sp>
      <p:pic>
        <p:nvPicPr>
          <p:cNvPr id="277" name="Google Shape;277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75" y="1368223"/>
            <a:ext cx="4380924" cy="2708892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78" name="Google Shape;278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924" y="1403400"/>
            <a:ext cx="4267200" cy="2638552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279" name="Google Shape;279;p29"/>
          <p:cNvSpPr/>
          <p:nvPr/>
        </p:nvSpPr>
        <p:spPr>
          <a:xfrm>
            <a:off x="5038725" y="2486025"/>
            <a:ext cx="3810000" cy="40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286" name="Google Shape;286;p30"/>
          <p:cNvSpPr txBox="1"/>
          <p:nvPr/>
        </p:nvSpPr>
        <p:spPr>
          <a:xfrm>
            <a:off x="1691850" y="1222050"/>
            <a:ext cx="5760300" cy="269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Cleveland and McGill: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ranking of encodings.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Group activity: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which graphic is more likely to be read accurately?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Working in limitations:</a:t>
            </a: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shared axes, dual axes, and direct labeling.</a:t>
            </a:r>
            <a:endParaRPr b="1"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Revisiting chart junk: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to keep channels clear.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Dual Axes</a:t>
            </a:r>
            <a:endParaRPr b="1" sz="1000"/>
          </a:p>
        </p:txBody>
      </p:sp>
      <p:pic>
        <p:nvPicPr>
          <p:cNvPr id="293" name="Google Shape;293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75" y="574575"/>
            <a:ext cx="8066261" cy="433080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Shared Axes</a:t>
            </a:r>
            <a:endParaRPr b="1" sz="1000"/>
          </a:p>
        </p:txBody>
      </p:sp>
      <p:pic>
        <p:nvPicPr>
          <p:cNvPr id="300" name="Google Shape;3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00" y="603900"/>
            <a:ext cx="5774400" cy="4330800"/>
          </a:xfrm>
          <a:prstGeom prst="roundRect">
            <a:avLst>
              <a:gd fmla="val 7197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End of the second section.</a:t>
            </a:r>
            <a:endParaRPr b="1" sz="1000"/>
          </a:p>
        </p:txBody>
      </p:sp>
      <p:sp>
        <p:nvSpPr>
          <p:cNvPr id="69" name="Google Shape;69;p15"/>
          <p:cNvSpPr txBox="1"/>
          <p:nvPr/>
        </p:nvSpPr>
        <p:spPr>
          <a:xfrm>
            <a:off x="1691850" y="2082300"/>
            <a:ext cx="5760300" cy="978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Cleveland and McGill + Others: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Today we are moving from meeting the ingredients to understanding when to use them.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Direct Labeling</a:t>
            </a:r>
            <a:endParaRPr b="1" sz="1000"/>
          </a:p>
        </p:txBody>
      </p:sp>
      <p:pic>
        <p:nvPicPr>
          <p:cNvPr id="307" name="Google Shape;307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0" y="738350"/>
            <a:ext cx="4378026" cy="270707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308" name="Google Shape;308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025" y="2201750"/>
            <a:ext cx="4378074" cy="270707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315" name="Google Shape;315;p34"/>
          <p:cNvSpPr txBox="1"/>
          <p:nvPr/>
        </p:nvSpPr>
        <p:spPr>
          <a:xfrm>
            <a:off x="1691850" y="1101750"/>
            <a:ext cx="5760300" cy="2940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Cleveland and McGill: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ranking of encodings.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Group activity: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which graphic is more likely to be read accurately?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Working in limitations: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shared axes, dual axes, and direct labeling.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Revisiting chart junk:</a:t>
            </a: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to keep channels clear.</a:t>
            </a:r>
            <a:endParaRPr b="1"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Keeping channels clear</a:t>
            </a:r>
            <a:endParaRPr b="1" sz="1000"/>
          </a:p>
        </p:txBody>
      </p:sp>
      <p:pic>
        <p:nvPicPr>
          <p:cNvPr id="322" name="Google Shape;322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050" y="660300"/>
            <a:ext cx="7003989" cy="433080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Keeping channels clear</a:t>
            </a:r>
            <a:endParaRPr b="1" sz="1000"/>
          </a:p>
        </p:txBody>
      </p:sp>
      <p:pic>
        <p:nvPicPr>
          <p:cNvPr id="329" name="Google Shape;329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175" y="1246085"/>
            <a:ext cx="4287849" cy="265132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330" name="Google Shape;330;p36"/>
          <p:cNvPicPr preferRelativeResize="0"/>
          <p:nvPr/>
        </p:nvPicPr>
        <p:blipFill rotWithShape="1">
          <a:blip r:embed="rId4">
            <a:alphaModFix/>
          </a:blip>
          <a:srcRect b="17580" l="0" r="74677" t="0"/>
          <a:stretch/>
        </p:blipFill>
        <p:spPr>
          <a:xfrm>
            <a:off x="6256311" y="645337"/>
            <a:ext cx="2203500" cy="5378700"/>
          </a:xfrm>
          <a:prstGeom prst="roundRect">
            <a:avLst>
              <a:gd fmla="val 7197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7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Quick Pause</a:t>
            </a:r>
            <a:endParaRPr b="1" sz="1000"/>
          </a:p>
        </p:txBody>
      </p:sp>
      <p:pic>
        <p:nvPicPr>
          <p:cNvPr id="337" name="Google Shape;3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825" y="829652"/>
            <a:ext cx="5226300" cy="3484200"/>
          </a:xfrm>
          <a:prstGeom prst="roundRect">
            <a:avLst>
              <a:gd fmla="val 7639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338" name="Google Shape;338;p37"/>
          <p:cNvSpPr txBox="1"/>
          <p:nvPr/>
        </p:nvSpPr>
        <p:spPr>
          <a:xfrm>
            <a:off x="225000" y="1455750"/>
            <a:ext cx="2918400" cy="2232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Cleveland and McGill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Group activity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Working in limitations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Revisiting chart junk</a:t>
            </a:r>
            <a:endParaRPr b="1"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8"/>
          <p:cNvSpPr txBox="1"/>
          <p:nvPr/>
        </p:nvSpPr>
        <p:spPr>
          <a:xfrm>
            <a:off x="0" y="0"/>
            <a:ext cx="9020100" cy="51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Quick Pause 1</a:t>
            </a:r>
            <a:endParaRPr b="1" sz="1000"/>
          </a:p>
        </p:txBody>
      </p:sp>
      <p:sp>
        <p:nvSpPr>
          <p:cNvPr id="345" name="Google Shape;345;p38"/>
          <p:cNvSpPr txBox="1"/>
          <p:nvPr/>
        </p:nvSpPr>
        <p:spPr>
          <a:xfrm>
            <a:off x="6343650" y="1080900"/>
            <a:ext cx="2495700" cy="3527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Upcoming Assignment</a:t>
            </a:r>
            <a:endParaRPr b="1"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Intentional labeling.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Removal of chartjunk.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Negative space grid.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Shared axes styling.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Future: interaction.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46" name="Google Shape;3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50" y="679350"/>
            <a:ext cx="5774400" cy="4330800"/>
          </a:xfrm>
          <a:prstGeom prst="roundRect">
            <a:avLst>
              <a:gd fmla="val 7197" name="adj"/>
            </a:avLst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Quick Pause 2</a:t>
            </a:r>
            <a:endParaRPr b="1" sz="1000"/>
          </a:p>
        </p:txBody>
      </p:sp>
      <p:pic>
        <p:nvPicPr>
          <p:cNvPr id="353" name="Google Shape;3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0300"/>
            <a:ext cx="4147291" cy="433080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354" name="Google Shape;3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7" y="1949962"/>
            <a:ext cx="4147301" cy="1243575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b="1" sz="1000"/>
          </a:p>
        </p:txBody>
      </p:sp>
      <p:sp>
        <p:nvSpPr>
          <p:cNvPr id="361" name="Google Shape;361;p40"/>
          <p:cNvSpPr txBox="1"/>
          <p:nvPr/>
        </p:nvSpPr>
        <p:spPr>
          <a:xfrm>
            <a:off x="285750" y="742950"/>
            <a:ext cx="8496300" cy="4152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A. Pottinger</a:t>
            </a: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, "TED Visualization," Gleap.org. Available: </a:t>
            </a:r>
            <a:r>
              <a:rPr altLang="en" lang="en" sz="13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https://gleap.org/content/ted_visualization</a:t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W. Cleveland and R. McGill, “Graphical Perception: Theory, Experimentation, and Application to the Development of Graphical Methods,” Journal of the American Statistical Association, 1984. Available: </a:t>
            </a:r>
            <a:r>
              <a:rPr altLang="en" lang="en" sz="13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https://www.jstor.org/stable/2288400</a:t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“Stack Overflow Annual Developer Survey 2024,” Stack Exchange Inc, 2024. Available: </a:t>
            </a:r>
            <a:r>
              <a:rPr altLang="en" lang="en" sz="13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https://survey.stackoverflow.co/</a:t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C. Ware, “Information Visualization: Perception for Design (Interactive Technologies),” Morgan Kaufmann, 2012.</a:t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A. Cairo, “</a:t>
            </a: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The Truthful Art,” New Riders, 2016.</a:t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NYT Opinion, “10 Columnists and Writers Rate What Mattered in Trump’s First Full Month,” New York Times Company, 2025. Available: </a:t>
            </a:r>
            <a:r>
              <a:rPr altLang="en" lang="en" sz="13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6"/>
              </a:rPr>
              <a:t>https://www.nytimes.com/interactive/2025/03/01/opinion/trump-administration-first-month.html</a:t>
            </a:r>
            <a:r>
              <a:rPr altLang="en" lang="en" sz="13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3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76" name="Google Shape;76;p16"/>
          <p:cNvSpPr txBox="1"/>
          <p:nvPr/>
        </p:nvSpPr>
        <p:spPr>
          <a:xfrm>
            <a:off x="1691850" y="1222050"/>
            <a:ext cx="5760300" cy="269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</a:t>
            </a: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Cleveland</a:t>
            </a: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 and McGill:</a:t>
            </a:r>
            <a:r>
              <a:rPr altLang="en" b="1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ranking of encodings.</a:t>
            </a:r>
            <a:endParaRPr b="1"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Group activity: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which 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graphic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is more likely to be read accurately?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Working in limitations</a:t>
            </a: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:</a:t>
            </a:r>
            <a:r>
              <a:rPr altLang="en" lang="en" sz="1800">
                <a:solidFill>
                  <a:srgbClr val="595959"/>
                </a:solidFill>
                <a:latin typeface="Lora"/>
                <a:ea typeface="Lora"/>
                <a:cs typeface="Lora"/>
                <a:sym typeface="Lora"/>
              </a:rPr>
              <a:t> shared axes, dual axes, and direct labeling.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Revisiting chart junk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how to keep channels clear.</a:t>
            </a:r>
            <a:endParaRPr sz="18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Cleveland and McGill</a:t>
            </a:r>
            <a:endParaRPr b="1" sz="10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0300"/>
            <a:ext cx="3887878" cy="43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572000" y="1118850"/>
            <a:ext cx="4007400" cy="2905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We’ve explored why pre-attentive features exist and how glyphs are processed.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However, what is the right design of 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glyphs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?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Presenting on Cleveland and McGill in addition to some work that came after as cited.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Fairly robust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hierarchy</a:t>
            </a:r>
            <a:endParaRPr b="1" sz="1000"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70448" l="2465" r="67362" t="1943"/>
          <a:stretch/>
        </p:blipFill>
        <p:spPr>
          <a:xfrm>
            <a:off x="76638" y="1601725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70448" l="34912" r="34915" t="1943"/>
          <a:stretch/>
        </p:blipFill>
        <p:spPr>
          <a:xfrm>
            <a:off x="1360165" y="1601725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70448" l="66291" r="3536" t="1943"/>
          <a:stretch/>
        </p:blipFill>
        <p:spPr>
          <a:xfrm>
            <a:off x="2643692" y="1601725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grpSp>
        <p:nvGrpSpPr>
          <p:cNvPr id="94" name="Google Shape;94;p18"/>
          <p:cNvGrpSpPr/>
          <p:nvPr/>
        </p:nvGrpSpPr>
        <p:grpSpPr>
          <a:xfrm>
            <a:off x="3927219" y="1601725"/>
            <a:ext cx="1122462" cy="2444724"/>
            <a:chOff x="4010811" y="1601725"/>
            <a:chExt cx="1122462" cy="2444724"/>
          </a:xfrm>
        </p:grpSpPr>
        <p:pic>
          <p:nvPicPr>
            <p:cNvPr id="95" name="Google Shape;95;p18"/>
            <p:cNvPicPr preferRelativeResize="0"/>
            <p:nvPr/>
          </p:nvPicPr>
          <p:blipFill rotWithShape="1">
            <a:blip r:embed="rId3">
              <a:alphaModFix/>
            </a:blip>
            <a:srcRect b="42838" l="3041" r="66786" t="29553"/>
            <a:stretch/>
          </p:blipFill>
          <p:spPr>
            <a:xfrm>
              <a:off x="4010811" y="1601725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96" name="Google Shape;96;p18"/>
            <p:cNvPicPr preferRelativeResize="0"/>
            <p:nvPr/>
          </p:nvPicPr>
          <p:blipFill rotWithShape="1">
            <a:blip r:embed="rId3">
              <a:alphaModFix/>
            </a:blip>
            <a:srcRect b="42838" l="34912" r="34915" t="29553"/>
            <a:stretch/>
          </p:blipFill>
          <p:spPr>
            <a:xfrm>
              <a:off x="4010811" y="2902394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43360" l="66345" r="3481" t="29032"/>
          <a:stretch/>
        </p:blipFill>
        <p:spPr>
          <a:xfrm>
            <a:off x="5210746" y="1601725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grpSp>
        <p:nvGrpSpPr>
          <p:cNvPr id="98" name="Google Shape;98;p18"/>
          <p:cNvGrpSpPr/>
          <p:nvPr/>
        </p:nvGrpSpPr>
        <p:grpSpPr>
          <a:xfrm>
            <a:off x="6494273" y="1601725"/>
            <a:ext cx="1122462" cy="2444724"/>
            <a:chOff x="6606636" y="1601725"/>
            <a:chExt cx="1122462" cy="2444724"/>
          </a:xfrm>
        </p:grpSpPr>
        <p:pic>
          <p:nvPicPr>
            <p:cNvPr id="99" name="Google Shape;99;p18"/>
            <p:cNvPicPr preferRelativeResize="0"/>
            <p:nvPr/>
          </p:nvPicPr>
          <p:blipFill rotWithShape="1">
            <a:blip r:embed="rId3">
              <a:alphaModFix/>
            </a:blip>
            <a:srcRect b="15231" l="3098" r="66729" t="57161"/>
            <a:stretch/>
          </p:blipFill>
          <p:spPr>
            <a:xfrm>
              <a:off x="6606636" y="1601725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0" name="Google Shape;100;p18"/>
            <p:cNvPicPr preferRelativeResize="0"/>
            <p:nvPr/>
          </p:nvPicPr>
          <p:blipFill rotWithShape="1">
            <a:blip r:embed="rId3">
              <a:alphaModFix/>
            </a:blip>
            <a:srcRect b="15490" l="34915" r="34912" t="56901"/>
            <a:stretch/>
          </p:blipFill>
          <p:spPr>
            <a:xfrm>
              <a:off x="6606636" y="2902394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01" name="Google Shape;101;p18"/>
          <p:cNvGrpSpPr/>
          <p:nvPr/>
        </p:nvGrpSpPr>
        <p:grpSpPr>
          <a:xfrm>
            <a:off x="7777801" y="1601725"/>
            <a:ext cx="1122475" cy="2064450"/>
            <a:chOff x="7777801" y="1601725"/>
            <a:chExt cx="1122475" cy="2064450"/>
          </a:xfrm>
        </p:grpSpPr>
        <p:pic>
          <p:nvPicPr>
            <p:cNvPr id="102" name="Google Shape;102;p18"/>
            <p:cNvPicPr preferRelativeResize="0"/>
            <p:nvPr/>
          </p:nvPicPr>
          <p:blipFill rotWithShape="1">
            <a:blip r:embed="rId3">
              <a:alphaModFix/>
            </a:blip>
            <a:srcRect b="15750" l="65959" r="3868" t="56642"/>
            <a:stretch/>
          </p:blipFill>
          <p:spPr>
            <a:xfrm>
              <a:off x="7777801" y="1601725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3" name="Google Shape;103;p18"/>
            <p:cNvPicPr preferRelativeResize="0"/>
            <p:nvPr/>
          </p:nvPicPr>
          <p:blipFill rotWithShape="1">
            <a:blip r:embed="rId3">
              <a:alphaModFix/>
            </a:blip>
            <a:srcRect b="6242" l="35124" r="36659" t="84503"/>
            <a:stretch/>
          </p:blipFill>
          <p:spPr>
            <a:xfrm>
              <a:off x="7850600" y="3282675"/>
              <a:ext cx="1049676" cy="383500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04" name="Google Shape;104;p18"/>
          <p:cNvSpPr txBox="1"/>
          <p:nvPr/>
        </p:nvSpPr>
        <p:spPr>
          <a:xfrm>
            <a:off x="0" y="902375"/>
            <a:ext cx="1966800" cy="46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Higher Accuracy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372225" y="902375"/>
            <a:ext cx="2568600" cy="46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Lower or Inconsistent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06" name="Google Shape;106;p18"/>
          <p:cNvCxnSpPr>
            <a:stCxn id="104" idx="3"/>
            <a:endCxn id="105" idx="1"/>
          </p:cNvCxnSpPr>
          <p:nvPr/>
        </p:nvCxnSpPr>
        <p:spPr>
          <a:xfrm>
            <a:off x="1966800" y="1133675"/>
            <a:ext cx="440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Fairly robust hierarchy</a:t>
            </a:r>
            <a:endParaRPr b="1" sz="1000"/>
          </a:p>
        </p:txBody>
      </p:sp>
      <p:sp>
        <p:nvSpPr>
          <p:cNvPr id="113" name="Google Shape;113;p19"/>
          <p:cNvSpPr txBox="1"/>
          <p:nvPr/>
        </p:nvSpPr>
        <p:spPr>
          <a:xfrm>
            <a:off x="3601725" y="1188313"/>
            <a:ext cx="5008200" cy="2086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highest accuracy encoding device is potentially not surprising as it 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underpins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scatter plots.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Going to back to preattentive features and the Gestalt Principles, 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position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is really the first choice.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70448" l="2465" r="67362" t="1943"/>
          <a:stretch/>
        </p:blipFill>
        <p:spPr>
          <a:xfrm>
            <a:off x="1037013" y="1659388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70448" l="2465" r="67362" t="1943"/>
          <a:stretch/>
        </p:blipFill>
        <p:spPr>
          <a:xfrm>
            <a:off x="2365023" y="3878725"/>
            <a:ext cx="545781" cy="55627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 amt="50000"/>
          </a:blip>
          <a:srcRect b="70448" l="34912" r="34915" t="1943"/>
          <a:stretch/>
        </p:blipFill>
        <p:spPr>
          <a:xfrm>
            <a:off x="2989121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 amt="50000"/>
          </a:blip>
          <a:srcRect b="70448" l="66291" r="3536" t="1943"/>
          <a:stretch/>
        </p:blipFill>
        <p:spPr>
          <a:xfrm>
            <a:off x="3613218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9"/>
          <p:cNvGrpSpPr/>
          <p:nvPr/>
        </p:nvGrpSpPr>
        <p:grpSpPr>
          <a:xfrm>
            <a:off x="4237170" y="3878673"/>
            <a:ext cx="545741" cy="1188625"/>
            <a:chOff x="4010811" y="1601725"/>
            <a:chExt cx="1122462" cy="2444724"/>
          </a:xfrm>
        </p:grpSpPr>
        <p:pic>
          <p:nvPicPr>
            <p:cNvPr id="119" name="Google Shape;119;p19"/>
            <p:cNvPicPr preferRelativeResize="0"/>
            <p:nvPr/>
          </p:nvPicPr>
          <p:blipFill rotWithShape="1">
            <a:blip r:embed="rId3">
              <a:alphaModFix amt="50000"/>
            </a:blip>
            <a:srcRect b="42838" l="3041" r="66786" t="29553"/>
            <a:stretch/>
          </p:blipFill>
          <p:spPr>
            <a:xfrm>
              <a:off x="401081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9"/>
            <p:cNvPicPr preferRelativeResize="0"/>
            <p:nvPr/>
          </p:nvPicPr>
          <p:blipFill rotWithShape="1">
            <a:blip r:embed="rId3">
              <a:alphaModFix amt="50000"/>
            </a:blip>
            <a:srcRect b="42838" l="34912" r="34915" t="29553"/>
            <a:stretch/>
          </p:blipFill>
          <p:spPr>
            <a:xfrm>
              <a:off x="4010811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 amt="50000"/>
          </a:blip>
          <a:srcRect b="43360" l="66345" r="3481" t="29032"/>
          <a:stretch/>
        </p:blipFill>
        <p:spPr>
          <a:xfrm>
            <a:off x="4861413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9"/>
          <p:cNvGrpSpPr/>
          <p:nvPr/>
        </p:nvGrpSpPr>
        <p:grpSpPr>
          <a:xfrm>
            <a:off x="5485271" y="3878673"/>
            <a:ext cx="545741" cy="1188625"/>
            <a:chOff x="6606636" y="1601725"/>
            <a:chExt cx="1122462" cy="2444724"/>
          </a:xfrm>
        </p:grpSpPr>
        <p:pic>
          <p:nvPicPr>
            <p:cNvPr id="123" name="Google Shape;123;p19"/>
            <p:cNvPicPr preferRelativeResize="0"/>
            <p:nvPr/>
          </p:nvPicPr>
          <p:blipFill rotWithShape="1">
            <a:blip r:embed="rId3">
              <a:alphaModFix amt="50000"/>
            </a:blip>
            <a:srcRect b="15231" l="3098" r="66729" t="57161"/>
            <a:stretch/>
          </p:blipFill>
          <p:spPr>
            <a:xfrm>
              <a:off x="6606636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9"/>
            <p:cNvPicPr preferRelativeResize="0"/>
            <p:nvPr/>
          </p:nvPicPr>
          <p:blipFill rotWithShape="1">
            <a:blip r:embed="rId3">
              <a:alphaModFix amt="50000"/>
            </a:blip>
            <a:srcRect b="15490" l="34915" r="34912" t="56901"/>
            <a:stretch/>
          </p:blipFill>
          <p:spPr>
            <a:xfrm>
              <a:off x="6606636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19"/>
          <p:cNvGrpSpPr/>
          <p:nvPr/>
        </p:nvGrpSpPr>
        <p:grpSpPr>
          <a:xfrm>
            <a:off x="6109326" y="3878673"/>
            <a:ext cx="545747" cy="1003736"/>
            <a:chOff x="7777801" y="1601725"/>
            <a:chExt cx="1122475" cy="2064450"/>
          </a:xfrm>
        </p:grpSpPr>
        <p:pic>
          <p:nvPicPr>
            <p:cNvPr id="126" name="Google Shape;126;p19"/>
            <p:cNvPicPr preferRelativeResize="0"/>
            <p:nvPr/>
          </p:nvPicPr>
          <p:blipFill rotWithShape="1">
            <a:blip r:embed="rId3">
              <a:alphaModFix amt="50000"/>
            </a:blip>
            <a:srcRect b="15750" l="65959" r="3868" t="56642"/>
            <a:stretch/>
          </p:blipFill>
          <p:spPr>
            <a:xfrm>
              <a:off x="777780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9"/>
            <p:cNvPicPr preferRelativeResize="0"/>
            <p:nvPr/>
          </p:nvPicPr>
          <p:blipFill rotWithShape="1">
            <a:blip r:embed="rId3">
              <a:alphaModFix amt="50000"/>
            </a:blip>
            <a:srcRect b="6242" l="35124" r="36659" t="84503"/>
            <a:stretch/>
          </p:blipFill>
          <p:spPr>
            <a:xfrm>
              <a:off x="7850600" y="3282675"/>
              <a:ext cx="1049676" cy="38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Fairly robust hierarchy</a:t>
            </a:r>
            <a:endParaRPr b="1" sz="1000"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70448" l="34912" r="34915" t="1943"/>
          <a:stretch/>
        </p:blipFill>
        <p:spPr>
          <a:xfrm>
            <a:off x="484312" y="1999725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2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8650" y="1571625"/>
            <a:ext cx="3234900" cy="20002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2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1850" y="660300"/>
            <a:ext cx="3234900" cy="2000243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20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5412" y="2894329"/>
            <a:ext cx="3267771" cy="2020572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 amt="50000"/>
          </a:blip>
          <a:srcRect b="70448" l="2465" r="67362" t="1943"/>
          <a:stretch/>
        </p:blipFill>
        <p:spPr>
          <a:xfrm>
            <a:off x="281948" y="3954925"/>
            <a:ext cx="545781" cy="5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70448" l="34912" r="34915" t="1943"/>
          <a:stretch/>
        </p:blipFill>
        <p:spPr>
          <a:xfrm>
            <a:off x="906046" y="3954925"/>
            <a:ext cx="545781" cy="55627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 amt="50000"/>
          </a:blip>
          <a:srcRect b="70448" l="66291" r="3536" t="1943"/>
          <a:stretch/>
        </p:blipFill>
        <p:spPr>
          <a:xfrm>
            <a:off x="1530143" y="39549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0"/>
          <p:cNvGrpSpPr/>
          <p:nvPr/>
        </p:nvGrpSpPr>
        <p:grpSpPr>
          <a:xfrm>
            <a:off x="2154095" y="3954873"/>
            <a:ext cx="545741" cy="1188625"/>
            <a:chOff x="4010811" y="1601725"/>
            <a:chExt cx="1122462" cy="2444724"/>
          </a:xfrm>
        </p:grpSpPr>
        <p:pic>
          <p:nvPicPr>
            <p:cNvPr id="142" name="Google Shape;142;p20"/>
            <p:cNvPicPr preferRelativeResize="0"/>
            <p:nvPr/>
          </p:nvPicPr>
          <p:blipFill rotWithShape="1">
            <a:blip r:embed="rId3">
              <a:alphaModFix amt="50000"/>
            </a:blip>
            <a:srcRect b="42838" l="3041" r="66786" t="29553"/>
            <a:stretch/>
          </p:blipFill>
          <p:spPr>
            <a:xfrm>
              <a:off x="401081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0"/>
            <p:cNvPicPr preferRelativeResize="0"/>
            <p:nvPr/>
          </p:nvPicPr>
          <p:blipFill rotWithShape="1">
            <a:blip r:embed="rId3">
              <a:alphaModFix amt="50000"/>
            </a:blip>
            <a:srcRect b="42838" l="34912" r="34915" t="29553"/>
            <a:stretch/>
          </p:blipFill>
          <p:spPr>
            <a:xfrm>
              <a:off x="4010811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 amt="50000"/>
          </a:blip>
          <a:srcRect b="43360" l="66345" r="3481" t="29032"/>
          <a:stretch/>
        </p:blipFill>
        <p:spPr>
          <a:xfrm>
            <a:off x="2778338" y="39549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0"/>
          <p:cNvGrpSpPr/>
          <p:nvPr/>
        </p:nvGrpSpPr>
        <p:grpSpPr>
          <a:xfrm>
            <a:off x="3402196" y="3954873"/>
            <a:ext cx="545741" cy="1188625"/>
            <a:chOff x="6606636" y="1601725"/>
            <a:chExt cx="1122462" cy="2444724"/>
          </a:xfrm>
        </p:grpSpPr>
        <p:pic>
          <p:nvPicPr>
            <p:cNvPr id="146" name="Google Shape;146;p20"/>
            <p:cNvPicPr preferRelativeResize="0"/>
            <p:nvPr/>
          </p:nvPicPr>
          <p:blipFill rotWithShape="1">
            <a:blip r:embed="rId3">
              <a:alphaModFix amt="50000"/>
            </a:blip>
            <a:srcRect b="15231" l="3098" r="66729" t="57161"/>
            <a:stretch/>
          </p:blipFill>
          <p:spPr>
            <a:xfrm>
              <a:off x="6606636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0"/>
            <p:cNvPicPr preferRelativeResize="0"/>
            <p:nvPr/>
          </p:nvPicPr>
          <p:blipFill rotWithShape="1">
            <a:blip r:embed="rId3">
              <a:alphaModFix amt="50000"/>
            </a:blip>
            <a:srcRect b="15490" l="34915" r="34912" t="56901"/>
            <a:stretch/>
          </p:blipFill>
          <p:spPr>
            <a:xfrm>
              <a:off x="6606636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20"/>
          <p:cNvGrpSpPr/>
          <p:nvPr/>
        </p:nvGrpSpPr>
        <p:grpSpPr>
          <a:xfrm>
            <a:off x="4026251" y="3954873"/>
            <a:ext cx="545747" cy="1003736"/>
            <a:chOff x="7777801" y="1601725"/>
            <a:chExt cx="1122475" cy="2064450"/>
          </a:xfrm>
        </p:grpSpPr>
        <p:pic>
          <p:nvPicPr>
            <p:cNvPr id="149" name="Google Shape;149;p20"/>
            <p:cNvPicPr preferRelativeResize="0"/>
            <p:nvPr/>
          </p:nvPicPr>
          <p:blipFill rotWithShape="1">
            <a:blip r:embed="rId3">
              <a:alphaModFix amt="50000"/>
            </a:blip>
            <a:srcRect b="15750" l="65959" r="3868" t="56642"/>
            <a:stretch/>
          </p:blipFill>
          <p:spPr>
            <a:xfrm>
              <a:off x="777780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0"/>
            <p:cNvPicPr preferRelativeResize="0"/>
            <p:nvPr/>
          </p:nvPicPr>
          <p:blipFill rotWithShape="1">
            <a:blip r:embed="rId3">
              <a:alphaModFix amt="50000"/>
            </a:blip>
            <a:srcRect b="6242" l="35124" r="36659" t="84503"/>
            <a:stretch/>
          </p:blipFill>
          <p:spPr>
            <a:xfrm>
              <a:off x="7850600" y="3282675"/>
              <a:ext cx="1049676" cy="38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0" y="0"/>
            <a:ext cx="9020100" cy="51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Fairly robust hierarchy</a:t>
            </a:r>
            <a:endParaRPr b="1" sz="1000"/>
          </a:p>
        </p:txBody>
      </p:sp>
      <p:pic>
        <p:nvPicPr>
          <p:cNvPr id="157" name="Google Shape;157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198" y="984522"/>
            <a:ext cx="3926850" cy="2428087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 b="70448" l="66291" r="3536" t="1943"/>
          <a:stretch/>
        </p:blipFill>
        <p:spPr>
          <a:xfrm>
            <a:off x="981005" y="1626538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4">
            <a:alphaModFix amt="50000"/>
          </a:blip>
          <a:srcRect b="70448" l="34912" r="34915" t="1943"/>
          <a:stretch/>
        </p:blipFill>
        <p:spPr>
          <a:xfrm>
            <a:off x="2989121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70448" l="66291" r="3536" t="1943"/>
          <a:stretch/>
        </p:blipFill>
        <p:spPr>
          <a:xfrm>
            <a:off x="3613218" y="3878725"/>
            <a:ext cx="545781" cy="55627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grpSp>
        <p:nvGrpSpPr>
          <p:cNvPr id="161" name="Google Shape;161;p21"/>
          <p:cNvGrpSpPr/>
          <p:nvPr/>
        </p:nvGrpSpPr>
        <p:grpSpPr>
          <a:xfrm>
            <a:off x="4237170" y="3878673"/>
            <a:ext cx="545741" cy="1188625"/>
            <a:chOff x="4010811" y="1601725"/>
            <a:chExt cx="1122462" cy="2444724"/>
          </a:xfrm>
        </p:grpSpPr>
        <p:pic>
          <p:nvPicPr>
            <p:cNvPr id="162" name="Google Shape;162;p21"/>
            <p:cNvPicPr preferRelativeResize="0"/>
            <p:nvPr/>
          </p:nvPicPr>
          <p:blipFill rotWithShape="1">
            <a:blip r:embed="rId4">
              <a:alphaModFix amt="50000"/>
            </a:blip>
            <a:srcRect b="42838" l="3041" r="66786" t="29553"/>
            <a:stretch/>
          </p:blipFill>
          <p:spPr>
            <a:xfrm>
              <a:off x="401081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1"/>
            <p:cNvPicPr preferRelativeResize="0"/>
            <p:nvPr/>
          </p:nvPicPr>
          <p:blipFill rotWithShape="1">
            <a:blip r:embed="rId4">
              <a:alphaModFix amt="50000"/>
            </a:blip>
            <a:srcRect b="42838" l="34912" r="34915" t="29553"/>
            <a:stretch/>
          </p:blipFill>
          <p:spPr>
            <a:xfrm>
              <a:off x="4010811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 amt="50000"/>
          </a:blip>
          <a:srcRect b="43360" l="66345" r="3481" t="29032"/>
          <a:stretch/>
        </p:blipFill>
        <p:spPr>
          <a:xfrm>
            <a:off x="4861413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1"/>
          <p:cNvGrpSpPr/>
          <p:nvPr/>
        </p:nvGrpSpPr>
        <p:grpSpPr>
          <a:xfrm>
            <a:off x="5485271" y="3878673"/>
            <a:ext cx="545741" cy="1188625"/>
            <a:chOff x="6606636" y="1601725"/>
            <a:chExt cx="1122462" cy="2444724"/>
          </a:xfrm>
        </p:grpSpPr>
        <p:pic>
          <p:nvPicPr>
            <p:cNvPr id="166" name="Google Shape;166;p21"/>
            <p:cNvPicPr preferRelativeResize="0"/>
            <p:nvPr/>
          </p:nvPicPr>
          <p:blipFill rotWithShape="1">
            <a:blip r:embed="rId4">
              <a:alphaModFix amt="50000"/>
            </a:blip>
            <a:srcRect b="15231" l="3098" r="66729" t="57161"/>
            <a:stretch/>
          </p:blipFill>
          <p:spPr>
            <a:xfrm>
              <a:off x="6606636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1"/>
            <p:cNvPicPr preferRelativeResize="0"/>
            <p:nvPr/>
          </p:nvPicPr>
          <p:blipFill rotWithShape="1">
            <a:blip r:embed="rId4">
              <a:alphaModFix amt="50000"/>
            </a:blip>
            <a:srcRect b="15490" l="34915" r="34912" t="56901"/>
            <a:stretch/>
          </p:blipFill>
          <p:spPr>
            <a:xfrm>
              <a:off x="6606636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21"/>
          <p:cNvGrpSpPr/>
          <p:nvPr/>
        </p:nvGrpSpPr>
        <p:grpSpPr>
          <a:xfrm>
            <a:off x="6109326" y="3878673"/>
            <a:ext cx="545747" cy="1003736"/>
            <a:chOff x="7777801" y="1601725"/>
            <a:chExt cx="1122475" cy="2064450"/>
          </a:xfrm>
        </p:grpSpPr>
        <p:pic>
          <p:nvPicPr>
            <p:cNvPr id="169" name="Google Shape;169;p21"/>
            <p:cNvPicPr preferRelativeResize="0"/>
            <p:nvPr/>
          </p:nvPicPr>
          <p:blipFill rotWithShape="1">
            <a:blip r:embed="rId4">
              <a:alphaModFix amt="50000"/>
            </a:blip>
            <a:srcRect b="15750" l="65959" r="3868" t="56642"/>
            <a:stretch/>
          </p:blipFill>
          <p:spPr>
            <a:xfrm>
              <a:off x="777780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1"/>
            <p:cNvPicPr preferRelativeResize="0"/>
            <p:nvPr/>
          </p:nvPicPr>
          <p:blipFill rotWithShape="1">
            <a:blip r:embed="rId4">
              <a:alphaModFix amt="50000"/>
            </a:blip>
            <a:srcRect b="6242" l="35124" r="36659" t="84503"/>
            <a:stretch/>
          </p:blipFill>
          <p:spPr>
            <a:xfrm>
              <a:off x="7850600" y="3282675"/>
              <a:ext cx="1049676" cy="383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 amt="50000"/>
          </a:blip>
          <a:srcRect b="70448" l="2465" r="67362" t="1943"/>
          <a:stretch/>
        </p:blipFill>
        <p:spPr>
          <a:xfrm>
            <a:off x="2365023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Fairly robust hierarchy</a:t>
            </a:r>
            <a:endParaRPr b="1" sz="1000"/>
          </a:p>
        </p:txBody>
      </p:sp>
      <p:sp>
        <p:nvSpPr>
          <p:cNvPr id="178" name="Google Shape;178;p22"/>
          <p:cNvSpPr txBox="1"/>
          <p:nvPr/>
        </p:nvSpPr>
        <p:spPr>
          <a:xfrm>
            <a:off x="3579150" y="973488"/>
            <a:ext cx="5008200" cy="2413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 am placing length 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higher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than direction (slope) and angle because of consistency. There’s evidence that we do better with angle closer to cardinal directions.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is why pie charts may perform relatively poorly. Length typically has an easy fix: align against a common axis.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b="42838" l="3041" r="66786" t="29553"/>
          <a:stretch/>
        </p:blipFill>
        <p:spPr>
          <a:xfrm>
            <a:off x="1105499" y="973488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3">
            <a:alphaModFix/>
          </a:blip>
          <a:srcRect b="42838" l="34912" r="34915" t="29553"/>
          <a:stretch/>
        </p:blipFill>
        <p:spPr>
          <a:xfrm>
            <a:off x="1105493" y="2243232"/>
            <a:ext cx="1122462" cy="1144054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 amt="50000"/>
          </a:blip>
          <a:srcRect b="70448" l="34912" r="34915" t="1943"/>
          <a:stretch/>
        </p:blipFill>
        <p:spPr>
          <a:xfrm>
            <a:off x="2989121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 amt="50000"/>
          </a:blip>
          <a:srcRect b="70448" l="66291" r="3536" t="1943"/>
          <a:stretch/>
        </p:blipFill>
        <p:spPr>
          <a:xfrm>
            <a:off x="3613218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2"/>
          <p:cNvGrpSpPr/>
          <p:nvPr/>
        </p:nvGrpSpPr>
        <p:grpSpPr>
          <a:xfrm>
            <a:off x="4237170" y="3878673"/>
            <a:ext cx="545741" cy="1188625"/>
            <a:chOff x="4010811" y="1601725"/>
            <a:chExt cx="1122462" cy="2444724"/>
          </a:xfrm>
        </p:grpSpPr>
        <p:pic>
          <p:nvPicPr>
            <p:cNvPr id="184" name="Google Shape;184;p22"/>
            <p:cNvPicPr preferRelativeResize="0"/>
            <p:nvPr/>
          </p:nvPicPr>
          <p:blipFill rotWithShape="1">
            <a:blip r:embed="rId3">
              <a:alphaModFix/>
            </a:blip>
            <a:srcRect b="42838" l="3041" r="66786" t="29553"/>
            <a:stretch/>
          </p:blipFill>
          <p:spPr>
            <a:xfrm>
              <a:off x="4010811" y="1601725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85" name="Google Shape;185;p22"/>
            <p:cNvPicPr preferRelativeResize="0"/>
            <p:nvPr/>
          </p:nvPicPr>
          <p:blipFill rotWithShape="1">
            <a:blip r:embed="rId3">
              <a:alphaModFix/>
            </a:blip>
            <a:srcRect b="42838" l="34912" r="34915" t="29553"/>
            <a:stretch/>
          </p:blipFill>
          <p:spPr>
            <a:xfrm>
              <a:off x="4010811" y="2902394"/>
              <a:ext cx="1122462" cy="1144054"/>
            </a:xfrm>
            <a:prstGeom prst="rect">
              <a:avLst/>
            </a:prstGeom>
            <a:noFill/>
            <a:ln>
              <a:noFill/>
            </a:ln>
            <a:effectLst>
              <a:outerShdw algn="bl" blurRad="57150" dir="5400000" dist="19050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 amt="50000"/>
          </a:blip>
          <a:srcRect b="43360" l="66345" r="3481" t="29032"/>
          <a:stretch/>
        </p:blipFill>
        <p:spPr>
          <a:xfrm>
            <a:off x="4861413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2"/>
          <p:cNvGrpSpPr/>
          <p:nvPr/>
        </p:nvGrpSpPr>
        <p:grpSpPr>
          <a:xfrm>
            <a:off x="5485271" y="3878673"/>
            <a:ext cx="545741" cy="1188625"/>
            <a:chOff x="6606636" y="1601725"/>
            <a:chExt cx="1122462" cy="2444724"/>
          </a:xfrm>
        </p:grpSpPr>
        <p:pic>
          <p:nvPicPr>
            <p:cNvPr id="188" name="Google Shape;188;p22"/>
            <p:cNvPicPr preferRelativeResize="0"/>
            <p:nvPr/>
          </p:nvPicPr>
          <p:blipFill rotWithShape="1">
            <a:blip r:embed="rId3">
              <a:alphaModFix amt="50000"/>
            </a:blip>
            <a:srcRect b="15231" l="3098" r="66729" t="57161"/>
            <a:stretch/>
          </p:blipFill>
          <p:spPr>
            <a:xfrm>
              <a:off x="6606636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2"/>
            <p:cNvPicPr preferRelativeResize="0"/>
            <p:nvPr/>
          </p:nvPicPr>
          <p:blipFill rotWithShape="1">
            <a:blip r:embed="rId3">
              <a:alphaModFix amt="50000"/>
            </a:blip>
            <a:srcRect b="15490" l="34915" r="34912" t="56901"/>
            <a:stretch/>
          </p:blipFill>
          <p:spPr>
            <a:xfrm>
              <a:off x="6606636" y="2902394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" name="Google Shape;190;p22"/>
          <p:cNvGrpSpPr/>
          <p:nvPr/>
        </p:nvGrpSpPr>
        <p:grpSpPr>
          <a:xfrm>
            <a:off x="6109326" y="3878673"/>
            <a:ext cx="545747" cy="1003736"/>
            <a:chOff x="7777801" y="1601725"/>
            <a:chExt cx="1122475" cy="2064450"/>
          </a:xfrm>
        </p:grpSpPr>
        <p:pic>
          <p:nvPicPr>
            <p:cNvPr id="191" name="Google Shape;191;p22"/>
            <p:cNvPicPr preferRelativeResize="0"/>
            <p:nvPr/>
          </p:nvPicPr>
          <p:blipFill rotWithShape="1">
            <a:blip r:embed="rId3">
              <a:alphaModFix amt="50000"/>
            </a:blip>
            <a:srcRect b="15750" l="65959" r="3868" t="56642"/>
            <a:stretch/>
          </p:blipFill>
          <p:spPr>
            <a:xfrm>
              <a:off x="7777801" y="1601725"/>
              <a:ext cx="1122462" cy="1144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2"/>
            <p:cNvPicPr preferRelativeResize="0"/>
            <p:nvPr/>
          </p:nvPicPr>
          <p:blipFill rotWithShape="1">
            <a:blip r:embed="rId3">
              <a:alphaModFix amt="50000"/>
            </a:blip>
            <a:srcRect b="6242" l="35124" r="36659" t="84503"/>
            <a:stretch/>
          </p:blipFill>
          <p:spPr>
            <a:xfrm>
              <a:off x="7850600" y="3282675"/>
              <a:ext cx="1049676" cy="383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 amt="50000"/>
          </a:blip>
          <a:srcRect b="70448" l="2465" r="67362" t="1943"/>
          <a:stretch/>
        </p:blipFill>
        <p:spPr>
          <a:xfrm>
            <a:off x="2365023" y="3878725"/>
            <a:ext cx="545781" cy="55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