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arget="ppt/presentation.xml" Type="http://schemas.openxmlformats.org/officeDocument/2006/relationships/officeDocument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aveSubsetFonts="1" strictFirstAndLastChars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9144000" cy="5143500"/>
  <p:notesSz cx="6858000" cy="9144000"/>
  <p:embeddedFontLst>
    <p:embeddedFont>
      <p:font typeface="Lora"/>
      <p:regular r:id="rId40"/>
      <p:bold r:id="rId41"/>
      <p:italic r:id="rId42"/>
      <p:boldItalic r:id="rId43"/>
    </p:embeddedFont>
    <p:embeddedFont>
      <p:font typeface="IBM Plex Mono"/>
      <p:regular r:id="rId44"/>
      <p:bold r:id="rId45"/>
      <p:italic r:id="rId46"/>
      <p:boldItalic r:id="rId47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d="100" n="100"/>
          <a:sy d="100" n="100"/>
        </p:scale>
        <p:origin x="0" y="0"/>
      </p:cViewPr>
      <p:guideLst>
        <p:guide orient="horz" pos="162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39" Target="slides/slide34.xml" Type="http://schemas.openxmlformats.org/officeDocument/2006/relationships/slide"/><Relationship Id="rId38" Target="slides/slide33.xml" Type="http://schemas.openxmlformats.org/officeDocument/2006/relationships/slide"/><Relationship Id="rId37" Target="slides/slide32.xml" Type="http://schemas.openxmlformats.org/officeDocument/2006/relationships/slide"/><Relationship Id="rId36" Target="slides/slide31.xml" Type="http://schemas.openxmlformats.org/officeDocument/2006/relationships/slide"/><Relationship Id="rId35" Target="slides/slide30.xml" Type="http://schemas.openxmlformats.org/officeDocument/2006/relationships/slide"/><Relationship Id="rId34" Target="slides/slide29.xml" Type="http://schemas.openxmlformats.org/officeDocument/2006/relationships/slide"/><Relationship Id="rId33" Target="slides/slide28.xml" Type="http://schemas.openxmlformats.org/officeDocument/2006/relationships/slide"/><Relationship Id="rId32" Target="slides/slide27.xml" Type="http://schemas.openxmlformats.org/officeDocument/2006/relationships/slide"/><Relationship Id="rId31" Target="slides/slide26.xml" Type="http://schemas.openxmlformats.org/officeDocument/2006/relationships/slide"/><Relationship Id="rId30" Target="slides/slide25.xml" Type="http://schemas.openxmlformats.org/officeDocument/2006/relationships/slide"/><Relationship Id="rId27" Target="slides/slide22.xml" Type="http://schemas.openxmlformats.org/officeDocument/2006/relationships/slide"/><Relationship Id="rId26" Target="slides/slide21.xml" Type="http://schemas.openxmlformats.org/officeDocument/2006/relationships/slide"/><Relationship Id="rId25" Target="slides/slide20.xml" Type="http://schemas.openxmlformats.org/officeDocument/2006/relationships/slide"/><Relationship Id="rId24" Target="slides/slide19.xml" Type="http://schemas.openxmlformats.org/officeDocument/2006/relationships/slide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47" Target="fonts/IBMPlexMono-boldItalic.fntdata" Type="http://schemas.openxmlformats.org/officeDocument/2006/relationships/font"/><Relationship Id="rId16" Target="slides/slide11.xml" Type="http://schemas.openxmlformats.org/officeDocument/2006/relationships/slide"/><Relationship Id="rId46" Target="fonts/IBMPlexMono-italic.fntdata" Type="http://schemas.openxmlformats.org/officeDocument/2006/relationships/font"/><Relationship Id="rId15" Target="slides/slide10.xml" Type="http://schemas.openxmlformats.org/officeDocument/2006/relationships/slide"/><Relationship Id="rId45" Target="fonts/IBMPlexMono-bold.fntdata" Type="http://schemas.openxmlformats.org/officeDocument/2006/relationships/font"/><Relationship Id="rId14" Target="slides/slide9.xml" Type="http://schemas.openxmlformats.org/officeDocument/2006/relationships/slide"/><Relationship Id="rId44" Target="fonts/IBMPlexMono-regular.fntdata" Type="http://schemas.openxmlformats.org/officeDocument/2006/relationships/font"/><Relationship Id="rId13" Target="slides/slide8.xml" Type="http://schemas.openxmlformats.org/officeDocument/2006/relationships/slide"/><Relationship Id="rId43" Target="fonts/Lora-boldItalic.fntdata" Type="http://schemas.openxmlformats.org/officeDocument/2006/relationships/font"/><Relationship Id="rId12" Target="slides/slide7.xml" Type="http://schemas.openxmlformats.org/officeDocument/2006/relationships/slide"/><Relationship Id="rId42" Target="fonts/Lora-italic.fntdata" Type="http://schemas.openxmlformats.org/officeDocument/2006/relationships/font"/><Relationship Id="rId11" Target="slides/slide6.xml" Type="http://schemas.openxmlformats.org/officeDocument/2006/relationships/slide"/><Relationship Id="rId41" Target="fonts/Lora-bold.fntdata" Type="http://schemas.openxmlformats.org/officeDocument/2006/relationships/font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40" Target="fonts/Lora-regular.fntdata" Type="http://schemas.openxmlformats.org/officeDocument/2006/relationships/font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notesMasters/notesMaster1.xml" Type="http://schemas.openxmlformats.org/officeDocument/2006/relationships/notesMaster"/><Relationship Id="rId4" Target="slideMasters/slideMaster1.xml" Type="http://schemas.openxmlformats.org/officeDocument/2006/relationships/slideMaster"/><Relationship Id="rId3" Target="presProps.xml" Type="http://schemas.openxmlformats.org/officeDocument/2006/relationships/presProps"/><Relationship Id="rId23" Target="slides/slide18.xml" Type="http://schemas.openxmlformats.org/officeDocument/2006/relationships/slide"/><Relationship Id="rId29" Target="slides/slide24.xml" Type="http://schemas.openxmlformats.org/officeDocument/2006/relationships/slide"/><Relationship Id="rId2" Target="viewProps.xml" Type="http://schemas.openxmlformats.org/officeDocument/2006/relationships/viewProps"/><Relationship Id="rId22" Target="slides/slide17.xml" Type="http://schemas.openxmlformats.org/officeDocument/2006/relationships/slide"/><Relationship Id="rId28" Target="slides/slide23.xml" Type="http://schemas.openxmlformats.org/officeDocument/2006/relationships/slide"/><Relationship Id="rId1" Target="theme/theme1.xml" Type="http://schemas.openxmlformats.org/officeDocument/2006/relationships/theme"/></Relationships>
</file>

<file path=ppt/notesMasters/_rels/notes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folHlink="folHlink" hlink="hlink" tx1="dk1" tx2="lt2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083f0430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083f0430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083f0430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083f0430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083f0430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083f0430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3f862de10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3f862de10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083f0430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083f0430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083f0430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083f0430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083f0430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083f0430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083f0430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3083f0430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083f0430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083f0430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574cf5f7401d9c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574cf5f7401d9c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035cd53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035cd53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8f586ed2efc78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8f586ed2efc78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083f04302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083f04302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8f586ed2efc78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8f586ed2efc78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083f04302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083f0430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3f862de10_3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3f862de10_3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3f862de10_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33f862de10_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083f0430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083f0430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083f0430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3083f0430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3f862de10_3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33f862de10_3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083f0430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083f0430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8f586ed2efc78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8f586ed2efc78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083f04302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3083f04302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3083f04302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3083f0430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3083f04302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3083f04302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0b4fd97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0b4fd97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3f862de1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33f862de1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083f0430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083f0430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083f0430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083f0430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083f04302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083f0430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083f0430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083f0430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083f0430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083f0430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083f0430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3083f0430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algn="ctr"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algn="ctr"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algn="ctr"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algn="ctr"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algn="ctr"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algn="ctr"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algn="ctr"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algn="ctr"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algn="ctr"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algn="ctr"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algn="ctr"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algn="ctr"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algn="ctr"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algn="ctr"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algn="ctr"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algn="ctr"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ctr"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ctr"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ctr"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ctr"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ctr"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ctr"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ctr"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ctr"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algn="ctr"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algn="ctr"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algn="ctr"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algn="ctr"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algn="ctr"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algn="ctr"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algn="ctr"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algn="ctr"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algn="ctr"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algn="ctr"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algn="ctr"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algn="ctr"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algn="ctr"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algn="ctr"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algn="ctr"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algn="ctr"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lvl="0">
              <a:buNone/>
              <a:defRPr sz="1000">
                <a:solidFill>
                  <a:schemeClr val="dk2"/>
                </a:solidFill>
              </a:defRPr>
            </a:lvl1pPr>
            <a:lvl2pPr algn="r" lvl="1">
              <a:buNone/>
              <a:defRPr sz="1000">
                <a:solidFill>
                  <a:schemeClr val="dk2"/>
                </a:solidFill>
              </a:defRPr>
            </a:lvl2pPr>
            <a:lvl3pPr algn="r" lvl="2">
              <a:buNone/>
              <a:defRPr sz="1000">
                <a:solidFill>
                  <a:schemeClr val="dk2"/>
                </a:solidFill>
              </a:defRPr>
            </a:lvl3pPr>
            <a:lvl4pPr algn="r" lvl="3">
              <a:buNone/>
              <a:defRPr sz="1000">
                <a:solidFill>
                  <a:schemeClr val="dk2"/>
                </a:solidFill>
              </a:defRPr>
            </a:lvl4pPr>
            <a:lvl5pPr algn="r" lvl="4">
              <a:buNone/>
              <a:defRPr sz="1000">
                <a:solidFill>
                  <a:schemeClr val="dk2"/>
                </a:solidFill>
              </a:defRPr>
            </a:lvl5pPr>
            <a:lvl6pPr algn="r" lvl="5">
              <a:buNone/>
              <a:defRPr sz="1000">
                <a:solidFill>
                  <a:schemeClr val="dk2"/>
                </a:solidFill>
              </a:defRPr>
            </a:lvl6pPr>
            <a:lvl7pPr algn="r" lvl="6">
              <a:buNone/>
              <a:defRPr sz="1000">
                <a:solidFill>
                  <a:schemeClr val="dk2"/>
                </a:solidFill>
              </a:defRPr>
            </a:lvl7pPr>
            <a:lvl8pPr algn="r" lvl="7">
              <a:buNone/>
              <a:defRPr sz="1000">
                <a:solidFill>
                  <a:schemeClr val="dk2"/>
                </a:solidFill>
              </a:defRPr>
            </a:lvl8pPr>
            <a:lvl9pPr algn="r" lvl="8">
              <a:buNone/>
              <a:defRPr sz="1000">
                <a:solidFill>
                  <a:schemeClr val="dk2"/>
                </a:solidFill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1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3" Target="../media/image4.jp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13.jp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14.jpg" Type="http://schemas.openxmlformats.org/officeDocument/2006/relationships/image"/><Relationship Id="rId2" Target="../notesSlides/notesSlide1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3" Target="../media/image2.jpg" Type="http://schemas.openxmlformats.org/officeDocument/2006/relationships/image"/><Relationship Id="rId2" Target="../notesSlides/notesSlide1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5.jpg" Type="http://schemas.openxmlformats.org/officeDocument/2006/relationships/image"/><Relationship Id="rId2" Target="../notesSlides/notesSlide1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21.jpg" Type="http://schemas.openxmlformats.org/officeDocument/2006/relationships/image"/><Relationship Id="rId2" Target="../notesSlides/notesSlide1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3" Target="../media/image22.jpg" Type="http://schemas.openxmlformats.org/officeDocument/2006/relationships/image"/><Relationship Id="rId2" Target="../notesSlides/notesSlide1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3" Target="../media/image15.jpg" Type="http://schemas.openxmlformats.org/officeDocument/2006/relationships/image"/><Relationship Id="rId2" Target="../notesSlides/notesSlide1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3" Target="../media/image6.jpg" Type="http://schemas.openxmlformats.org/officeDocument/2006/relationships/image"/><Relationship Id="rId2" Target="../notesSlides/notesSlide1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notesSlides/notesSlide1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notesSlides/notesSlide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notesSlides/notesSlide2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notesSlides/notesSlide2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notesSlides/notesSlide2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4" Target="../media/image29.png" Type="http://schemas.openxmlformats.org/officeDocument/2006/relationships/image"/><Relationship Id="rId3" Target="../media/image7.png" Type="http://schemas.openxmlformats.org/officeDocument/2006/relationships/image"/><Relationship Id="rId2" Target="../notesSlides/notesSlide2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3" Target="../media/image8.png" Type="http://schemas.openxmlformats.org/officeDocument/2006/relationships/image"/><Relationship Id="rId2" Target="../notesSlides/notesSlide2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4" Target="../media/image18.png" Type="http://schemas.openxmlformats.org/officeDocument/2006/relationships/image"/><Relationship Id="rId3" Target="../media/image8.png" Type="http://schemas.openxmlformats.org/officeDocument/2006/relationships/image"/><Relationship Id="rId2" Target="../notesSlides/notesSlide2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20.jpg" Type="http://schemas.openxmlformats.org/officeDocument/2006/relationships/image"/><Relationship Id="rId2" Target="../notesSlides/notesSlide2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5" Target="../media/image24.png" Type="http://schemas.openxmlformats.org/officeDocument/2006/relationships/image"/><Relationship Id="rId4" Target="../media/image26.png" Type="http://schemas.openxmlformats.org/officeDocument/2006/relationships/image"/><Relationship Id="rId3" Target="../media/image27.jpg" Type="http://schemas.openxmlformats.org/officeDocument/2006/relationships/image"/><Relationship Id="rId2" Target="../notesSlides/notesSlide2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4" Target="../media/image23.png" Type="http://schemas.openxmlformats.org/officeDocument/2006/relationships/image"/><Relationship Id="rId3" Target="../media/image17.png" Type="http://schemas.openxmlformats.org/officeDocument/2006/relationships/image"/><Relationship Id="rId2" Target="../notesSlides/notesSlide2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4" Target="../media/image25.png" Type="http://schemas.openxmlformats.org/officeDocument/2006/relationships/image"/><Relationship Id="rId3" Target="../media/image28.png" Type="http://schemas.openxmlformats.org/officeDocument/2006/relationships/image"/><Relationship Id="rId2" Target="../notesSlides/notesSlide2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notesSlides/notesSlide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notesSlides/notesSlide3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notesSlides/notesSlide3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notesSlides/notesSlide3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12" Target="https://medialab.github.io/iwanthue/" TargetMode="External" Type="http://schemas.openxmlformats.org/officeDocument/2006/relationships/hyperlink"/><Relationship Id="rId11" Target="https://colorbrewer2.org/" TargetMode="External" Type="http://schemas.openxmlformats.org/officeDocument/2006/relationships/hyperlink"/><Relationship Id="rId10" Target="https://www.verywellmind.com/what-is-figure-ground-perception-2795195" TargetMode="External" Type="http://schemas.openxmlformats.org/officeDocument/2006/relationships/hyperlink"/><Relationship Id="rId9" Target="https://en.wikipedia.org/wiki/RGB_color_spaces#/media/File:RGB_Cube_Show_lowgamma_cutout_b.png" TargetMode="External" Type="http://schemas.openxmlformats.org/officeDocument/2006/relationships/hyperlink"/><Relationship Id="rId8" Target="https://en.wikipedia.org/wiki/RGB_color_spaces#/media/File:RGB_Cube_Show_lowgamma_cutout_b.png" TargetMode="External" Type="http://schemas.openxmlformats.org/officeDocument/2006/relationships/hyperlink"/><Relationship Id="rId7" Target="https://programmingdesignsystems.com/color/perceptually-uniform-color-spaces/" TargetMode="External" Type="http://schemas.openxmlformats.org/officeDocument/2006/relationships/hyperlink"/><Relationship Id="rId6" Target="https://www.coursehero.com/study-guides/wmopen-psychology/outcome-vision/" TargetMode="External" Type="http://schemas.openxmlformats.org/officeDocument/2006/relationships/hyperlink"/><Relationship Id="rId5" Target="https://en.wikipedia.org/wiki/Gestalt_psychology#/media/File:CrossKeys.png" TargetMode="External" Type="http://schemas.openxmlformats.org/officeDocument/2006/relationships/hyperlink"/><Relationship Id="rId4" Target="https://en.wikipedia.org/wiki/Gestalt_psychology#/media/File:Reification.svg" TargetMode="External" Type="http://schemas.openxmlformats.org/officeDocument/2006/relationships/hyperlink"/><Relationship Id="rId3" Target="https://badriadhikari.github.io/data-viz-workshop-2021/minards/" TargetMode="External" Type="http://schemas.openxmlformats.org/officeDocument/2006/relationships/hyperlink"/><Relationship Id="rId2" Target="../notesSlides/notesSlide3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3" Target="../media/image12.png" Type="http://schemas.openxmlformats.org/officeDocument/2006/relationships/image"/><Relationship Id="rId2" Target="../notesSlides/notesSlide3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3" Target="../media/image10.jp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19.jp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4" Target="../media/image19.jpg" Type="http://schemas.openxmlformats.org/officeDocument/2006/relationships/image"/><Relationship Id="rId3" Target="../media/image16.pn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3" Target="../media/image9.jp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11.jp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4" Target="../media/image3.png" Type="http://schemas.openxmlformats.org/officeDocument/2006/relationships/image"/><Relationship Id="rId3" Target="../media/image11.jp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54883" t="0"/>
          <a:stretch/>
        </p:blipFill>
        <p:spPr>
          <a:xfrm>
            <a:off x="0" y="-61925"/>
            <a:ext cx="4572001" cy="52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068650" y="1204225"/>
            <a:ext cx="3796500" cy="2129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5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Visualization</a:t>
            </a:r>
            <a:endParaRPr b="1" sz="25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5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as Science 2</a:t>
            </a:r>
            <a:endParaRPr b="1" sz="25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 Samuel Pottinger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Stat 198: IDSV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Feb 12, 2025</a:t>
            </a:r>
            <a:endParaRPr sz="25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50025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450" y="6603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8085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113" y="670425"/>
            <a:ext cx="704577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80875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500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500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603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76635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/>
          <p:nvPr/>
        </p:nvSpPr>
        <p:spPr>
          <a:xfrm>
            <a:off x="2809875" y="4276725"/>
            <a:ext cx="2115600" cy="8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2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why</a:t>
            </a:r>
            <a:endParaRPr b="1" sz="1000"/>
          </a:p>
        </p:txBody>
      </p:sp>
      <p:sp>
        <p:nvSpPr>
          <p:cNvPr id="192" name="Google Shape;192;p32"/>
          <p:cNvSpPr txBox="1"/>
          <p:nvPr/>
        </p:nvSpPr>
        <p:spPr>
          <a:xfrm>
            <a:off x="4925389" y="1786800"/>
            <a:ext cx="3825600" cy="15795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These principles tell us how to create “hierarchy” within our work. This lets us combine glyphs together to make larger structures.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93" name="Google Shape;193;p32"/>
          <p:cNvCxnSpPr/>
          <p:nvPr/>
        </p:nvCxnSpPr>
        <p:spPr>
          <a:xfrm flipH="1" rot="10800000">
            <a:off x="927225" y="1539550"/>
            <a:ext cx="3673800" cy="2046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type="none" w="med"/>
            <a:tailEnd len="med" type="none" w="med"/>
          </a:ln>
        </p:spPr>
      </p:cxnSp>
      <p:cxnSp>
        <p:nvCxnSpPr>
          <p:cNvPr id="194" name="Google Shape;194;p32"/>
          <p:cNvCxnSpPr/>
          <p:nvPr/>
        </p:nvCxnSpPr>
        <p:spPr>
          <a:xfrm>
            <a:off x="839750" y="4146300"/>
            <a:ext cx="372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type="none" w="med"/>
            <a:tailEnd len="med" type="none" w="med"/>
          </a:ln>
        </p:spPr>
      </p:cxnSp>
      <p:cxnSp>
        <p:nvCxnSpPr>
          <p:cNvPr id="195" name="Google Shape;195;p32"/>
          <p:cNvCxnSpPr/>
          <p:nvPr/>
        </p:nvCxnSpPr>
        <p:spPr>
          <a:xfrm>
            <a:off x="769775" y="1102175"/>
            <a:ext cx="0" cy="269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type="none" w="med"/>
            <a:tailEnd len="med" type="none" w="med"/>
          </a:ln>
        </p:spPr>
      </p:cxnSp>
      <p:sp>
        <p:nvSpPr>
          <p:cNvPr id="196" name="Google Shape;196;p32"/>
          <p:cNvSpPr/>
          <p:nvPr/>
        </p:nvSpPr>
        <p:spPr>
          <a:xfrm>
            <a:off x="1172150" y="1889450"/>
            <a:ext cx="332400" cy="20820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2"/>
          <p:cNvSpPr/>
          <p:nvPr/>
        </p:nvSpPr>
        <p:spPr>
          <a:xfrm>
            <a:off x="1563275" y="1662025"/>
            <a:ext cx="332400" cy="23094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2"/>
          <p:cNvSpPr/>
          <p:nvPr/>
        </p:nvSpPr>
        <p:spPr>
          <a:xfrm>
            <a:off x="2429225" y="2392000"/>
            <a:ext cx="332400" cy="15795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2"/>
          <p:cNvSpPr/>
          <p:nvPr/>
        </p:nvSpPr>
        <p:spPr>
          <a:xfrm>
            <a:off x="2815913" y="2099500"/>
            <a:ext cx="332400" cy="18720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/>
          <p:nvPr/>
        </p:nvSpPr>
        <p:spPr>
          <a:xfrm>
            <a:off x="3715800" y="2391925"/>
            <a:ext cx="332400" cy="15795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4100325" y="2729125"/>
            <a:ext cx="332400" cy="12423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2" name="Google Shape;202;p32"/>
          <p:cNvGrpSpPr/>
          <p:nvPr/>
        </p:nvGrpSpPr>
        <p:grpSpPr>
          <a:xfrm>
            <a:off x="769774" y="4386849"/>
            <a:ext cx="785892" cy="624350"/>
            <a:chOff x="718649" y="4445449"/>
            <a:chExt cx="785892" cy="624350"/>
          </a:xfrm>
        </p:grpSpPr>
        <p:cxnSp>
          <p:nvCxnSpPr>
            <p:cNvPr id="203" name="Google Shape;203;p32"/>
            <p:cNvCxnSpPr/>
            <p:nvPr/>
          </p:nvCxnSpPr>
          <p:spPr>
            <a:xfrm flipH="1" rot="10800000">
              <a:off x="750942" y="4534974"/>
              <a:ext cx="753600" cy="420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type="none" w="med"/>
              <a:tailEnd len="med" type="none" w="med"/>
            </a:ln>
          </p:spPr>
        </p:cxnSp>
        <p:cxnSp>
          <p:nvCxnSpPr>
            <p:cNvPr id="204" name="Google Shape;204;p32"/>
            <p:cNvCxnSpPr/>
            <p:nvPr/>
          </p:nvCxnSpPr>
          <p:spPr>
            <a:xfrm>
              <a:off x="733001" y="5069799"/>
              <a:ext cx="764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cxnSp>
          <p:nvCxnSpPr>
            <p:cNvPr id="205" name="Google Shape;205;p32"/>
            <p:cNvCxnSpPr/>
            <p:nvPr/>
          </p:nvCxnSpPr>
          <p:spPr>
            <a:xfrm>
              <a:off x="718649" y="4445449"/>
              <a:ext cx="0" cy="552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sp>
          <p:nvSpPr>
            <p:cNvPr id="206" name="Google Shape;206;p32"/>
            <p:cNvSpPr/>
            <p:nvPr/>
          </p:nvSpPr>
          <p:spPr>
            <a:xfrm>
              <a:off x="801175" y="4606919"/>
              <a:ext cx="68100" cy="4269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881393" y="4560274"/>
              <a:ext cx="68100" cy="4737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1058997" y="4709992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1145266" y="4649995"/>
              <a:ext cx="68100" cy="384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322869" y="4709977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1413450" y="4779152"/>
              <a:ext cx="68100" cy="255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32"/>
          <p:cNvGrpSpPr/>
          <p:nvPr/>
        </p:nvGrpSpPr>
        <p:grpSpPr>
          <a:xfrm>
            <a:off x="1838149" y="4388299"/>
            <a:ext cx="785892" cy="624350"/>
            <a:chOff x="1945499" y="4484949"/>
            <a:chExt cx="785892" cy="624350"/>
          </a:xfrm>
        </p:grpSpPr>
        <p:cxnSp>
          <p:nvCxnSpPr>
            <p:cNvPr id="213" name="Google Shape;213;p32"/>
            <p:cNvCxnSpPr/>
            <p:nvPr/>
          </p:nvCxnSpPr>
          <p:spPr>
            <a:xfrm flipH="1" rot="10800000">
              <a:off x="1977792" y="4574474"/>
              <a:ext cx="753600" cy="420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type="none" w="med"/>
              <a:tailEnd len="med" type="none" w="med"/>
            </a:ln>
          </p:spPr>
        </p:cxnSp>
        <p:cxnSp>
          <p:nvCxnSpPr>
            <p:cNvPr id="214" name="Google Shape;214;p32"/>
            <p:cNvCxnSpPr/>
            <p:nvPr/>
          </p:nvCxnSpPr>
          <p:spPr>
            <a:xfrm>
              <a:off x="1959851" y="5109299"/>
              <a:ext cx="764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cxnSp>
          <p:nvCxnSpPr>
            <p:cNvPr id="215" name="Google Shape;215;p32"/>
            <p:cNvCxnSpPr/>
            <p:nvPr/>
          </p:nvCxnSpPr>
          <p:spPr>
            <a:xfrm>
              <a:off x="1945499" y="4484949"/>
              <a:ext cx="0" cy="552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sp>
          <p:nvSpPr>
            <p:cNvPr id="216" name="Google Shape;216;p32"/>
            <p:cNvSpPr/>
            <p:nvPr/>
          </p:nvSpPr>
          <p:spPr>
            <a:xfrm>
              <a:off x="2028025" y="4646419"/>
              <a:ext cx="68100" cy="4269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2108243" y="4599774"/>
              <a:ext cx="68100" cy="4737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2285847" y="4749492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2372116" y="4689495"/>
              <a:ext cx="68100" cy="384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2549719" y="4749477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640300" y="4818652"/>
              <a:ext cx="68100" cy="255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2" name="Google Shape;222;p32"/>
          <p:cNvGrpSpPr/>
          <p:nvPr/>
        </p:nvGrpSpPr>
        <p:grpSpPr>
          <a:xfrm>
            <a:off x="2906524" y="4386849"/>
            <a:ext cx="785892" cy="624350"/>
            <a:chOff x="3204649" y="4484949"/>
            <a:chExt cx="785892" cy="624350"/>
          </a:xfrm>
        </p:grpSpPr>
        <p:cxnSp>
          <p:nvCxnSpPr>
            <p:cNvPr id="223" name="Google Shape;223;p32"/>
            <p:cNvCxnSpPr/>
            <p:nvPr/>
          </p:nvCxnSpPr>
          <p:spPr>
            <a:xfrm flipH="1" rot="10800000">
              <a:off x="3236942" y="4574474"/>
              <a:ext cx="753600" cy="420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type="none" w="med"/>
              <a:tailEnd len="med" type="none" w="med"/>
            </a:ln>
          </p:spPr>
        </p:cxnSp>
        <p:cxnSp>
          <p:nvCxnSpPr>
            <p:cNvPr id="224" name="Google Shape;224;p32"/>
            <p:cNvCxnSpPr/>
            <p:nvPr/>
          </p:nvCxnSpPr>
          <p:spPr>
            <a:xfrm>
              <a:off x="3219001" y="5109299"/>
              <a:ext cx="764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cxnSp>
          <p:nvCxnSpPr>
            <p:cNvPr id="225" name="Google Shape;225;p32"/>
            <p:cNvCxnSpPr/>
            <p:nvPr/>
          </p:nvCxnSpPr>
          <p:spPr>
            <a:xfrm>
              <a:off x="3204649" y="4484949"/>
              <a:ext cx="0" cy="552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sp>
          <p:nvSpPr>
            <p:cNvPr id="226" name="Google Shape;226;p32"/>
            <p:cNvSpPr/>
            <p:nvPr/>
          </p:nvSpPr>
          <p:spPr>
            <a:xfrm>
              <a:off x="3287175" y="4646419"/>
              <a:ext cx="68100" cy="4269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3367393" y="4599774"/>
              <a:ext cx="68100" cy="4737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3544997" y="4749492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3631266" y="4689495"/>
              <a:ext cx="68100" cy="384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3808869" y="4749477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3899450" y="4818652"/>
              <a:ext cx="68100" cy="255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" name="Google Shape;232;p32"/>
          <p:cNvGrpSpPr/>
          <p:nvPr/>
        </p:nvGrpSpPr>
        <p:grpSpPr>
          <a:xfrm>
            <a:off x="3974899" y="4386849"/>
            <a:ext cx="785892" cy="624350"/>
            <a:chOff x="3204649" y="4484949"/>
            <a:chExt cx="785892" cy="624350"/>
          </a:xfrm>
        </p:grpSpPr>
        <p:cxnSp>
          <p:nvCxnSpPr>
            <p:cNvPr id="233" name="Google Shape;233;p32"/>
            <p:cNvCxnSpPr/>
            <p:nvPr/>
          </p:nvCxnSpPr>
          <p:spPr>
            <a:xfrm flipH="1" rot="10800000">
              <a:off x="3236942" y="4574474"/>
              <a:ext cx="753600" cy="420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type="none" w="med"/>
              <a:tailEnd len="med" type="none" w="med"/>
            </a:ln>
          </p:spPr>
        </p:cxnSp>
        <p:cxnSp>
          <p:nvCxnSpPr>
            <p:cNvPr id="234" name="Google Shape;234;p32"/>
            <p:cNvCxnSpPr/>
            <p:nvPr/>
          </p:nvCxnSpPr>
          <p:spPr>
            <a:xfrm>
              <a:off x="3219001" y="5109299"/>
              <a:ext cx="764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cxnSp>
          <p:nvCxnSpPr>
            <p:cNvPr id="235" name="Google Shape;235;p32"/>
            <p:cNvCxnSpPr/>
            <p:nvPr/>
          </p:nvCxnSpPr>
          <p:spPr>
            <a:xfrm>
              <a:off x="3204649" y="4484949"/>
              <a:ext cx="0" cy="552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type="none" w="med"/>
              <a:tailEnd len="med" type="none" w="med"/>
            </a:ln>
          </p:spPr>
        </p:cxnSp>
        <p:sp>
          <p:nvSpPr>
            <p:cNvPr id="236" name="Google Shape;236;p32"/>
            <p:cNvSpPr/>
            <p:nvPr/>
          </p:nvSpPr>
          <p:spPr>
            <a:xfrm>
              <a:off x="3287175" y="4646419"/>
              <a:ext cx="68100" cy="4269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3367393" y="4599774"/>
              <a:ext cx="68100" cy="4737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3544997" y="4749492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3631266" y="4689495"/>
              <a:ext cx="68100" cy="384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808869" y="4749477"/>
              <a:ext cx="68100" cy="324000"/>
            </a:xfrm>
            <a:prstGeom prst="rect">
              <a:avLst/>
            </a:prstGeom>
            <a:solidFill>
              <a:srgbClr val="F1C23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3899450" y="4818652"/>
              <a:ext cx="68100" cy="255000"/>
            </a:xfrm>
            <a:prstGeom prst="rect">
              <a:avLst/>
            </a:prstGeom>
            <a:solidFill>
              <a:srgbClr val="1155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0" y="0"/>
            <a:ext cx="9020100" cy="511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69" name="Google Shape;69;p15"/>
          <p:cNvSpPr txBox="1"/>
          <p:nvPr/>
        </p:nvSpPr>
        <p:spPr>
          <a:xfrm>
            <a:off x="1691850" y="1497600"/>
            <a:ext cx="5760300" cy="2148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Gestalt principles: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how we perceive collections of glyphs together.</a:t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building with gestalt principles.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 closer look at color vision: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components of color and perceptually consistent color schemes.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3"/>
          <p:cNvSpPr txBox="1"/>
          <p:nvPr/>
        </p:nvSpPr>
        <p:spPr>
          <a:xfrm>
            <a:off x="0" y="0"/>
            <a:ext cx="9020100" cy="518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248" name="Google Shape;248;p33"/>
          <p:cNvSpPr txBox="1"/>
          <p:nvPr/>
        </p:nvSpPr>
        <p:spPr>
          <a:xfrm>
            <a:off x="1691850" y="1497600"/>
            <a:ext cx="5760300" cy="2148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Gestalt principles: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how we perceive collections of glyphs together.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building with gestalt principles.</a:t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 closer look at color vision: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components of color and perceptually consistent color schemes.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activity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800825" y="916750"/>
            <a:ext cx="305100" cy="3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4"/>
          <p:cNvSpPr/>
          <p:nvPr/>
        </p:nvSpPr>
        <p:spPr>
          <a:xfrm>
            <a:off x="1560075" y="4385400"/>
            <a:ext cx="305100" cy="3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4"/>
          <p:cNvSpPr/>
          <p:nvPr/>
        </p:nvSpPr>
        <p:spPr>
          <a:xfrm>
            <a:off x="2217925" y="1438725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/>
          <p:nvPr/>
        </p:nvSpPr>
        <p:spPr>
          <a:xfrm>
            <a:off x="699425" y="1470900"/>
            <a:ext cx="507900" cy="5079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/>
          <p:nvPr/>
        </p:nvSpPr>
        <p:spPr>
          <a:xfrm>
            <a:off x="1458675" y="2877438"/>
            <a:ext cx="507900" cy="5079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4"/>
          <p:cNvSpPr/>
          <p:nvPr/>
        </p:nvSpPr>
        <p:spPr>
          <a:xfrm>
            <a:off x="2217925" y="785525"/>
            <a:ext cx="507900" cy="5079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4"/>
          <p:cNvSpPr/>
          <p:nvPr/>
        </p:nvSpPr>
        <p:spPr>
          <a:xfrm>
            <a:off x="699425" y="2156275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4"/>
          <p:cNvSpPr/>
          <p:nvPr/>
        </p:nvSpPr>
        <p:spPr>
          <a:xfrm>
            <a:off x="1458675" y="2156275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4"/>
          <p:cNvSpPr/>
          <p:nvPr/>
        </p:nvSpPr>
        <p:spPr>
          <a:xfrm>
            <a:off x="2217925" y="2156275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4"/>
          <p:cNvSpPr/>
          <p:nvPr/>
        </p:nvSpPr>
        <p:spPr>
          <a:xfrm>
            <a:off x="699425" y="2877438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/>
          <p:nvPr/>
        </p:nvSpPr>
        <p:spPr>
          <a:xfrm>
            <a:off x="1458675" y="1470888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2217925" y="2877438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699425" y="3598600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4"/>
          <p:cNvSpPr/>
          <p:nvPr/>
        </p:nvSpPr>
        <p:spPr>
          <a:xfrm>
            <a:off x="1458675" y="3598600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>
            <a:off x="2217925" y="3598600"/>
            <a:ext cx="1267200" cy="126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4"/>
          <p:cNvSpPr txBox="1"/>
          <p:nvPr/>
        </p:nvSpPr>
        <p:spPr>
          <a:xfrm>
            <a:off x="4299425" y="1123050"/>
            <a:ext cx="4422900" cy="2897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Use these blocks to build the following: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Proximity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Continuity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Similarity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Symmetry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Closure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For volunteers, we will screenshot and put into Zulip.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699425" y="4284000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4"/>
          <p:cNvSpPr/>
          <p:nvPr/>
        </p:nvSpPr>
        <p:spPr>
          <a:xfrm>
            <a:off x="1458675" y="785525"/>
            <a:ext cx="507900" cy="50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5"/>
          <p:cNvSpPr txBox="1"/>
          <p:nvPr/>
        </p:nvSpPr>
        <p:spPr>
          <a:xfrm>
            <a:off x="0" y="0"/>
            <a:ext cx="9020100" cy="518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279" name="Google Shape;279;p35"/>
          <p:cNvSpPr txBox="1"/>
          <p:nvPr/>
        </p:nvSpPr>
        <p:spPr>
          <a:xfrm>
            <a:off x="1691850" y="1497600"/>
            <a:ext cx="5760300" cy="2148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Gestalt principles: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how we perceive collections of glyphs together.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building with gestalt principles.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A closer look at color vision: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components of color and perceptually consistent color schemes.</a:t>
            </a:r>
            <a:endParaRPr b="1"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525" y="1551025"/>
            <a:ext cx="3405475" cy="2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4">
            <a:alphaModFix/>
          </a:blip>
          <a:srcRect b="0" l="0" r="49672" t="0"/>
          <a:stretch/>
        </p:blipFill>
        <p:spPr>
          <a:xfrm>
            <a:off x="5352550" y="662675"/>
            <a:ext cx="2179598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50" y="680575"/>
            <a:ext cx="4968806" cy="43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5585750" y="933775"/>
            <a:ext cx="3071700" cy="3824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RGB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what most code will work with. Some folks might recognize hex codes. This is what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computers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typically use to represent colors.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HSL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sometimes useful for building color schemes. For example, creating a shadow often involves decreasing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luminance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and saturation.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b="39873" l="4686" r="75931" t="29930"/>
          <a:stretch/>
        </p:blipFill>
        <p:spPr>
          <a:xfrm>
            <a:off x="2524225" y="1834188"/>
            <a:ext cx="1490202" cy="202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>
            <a:off x="4683525" y="933775"/>
            <a:ext cx="3071700" cy="3824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RGB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what most code will work with. Some folks might recognize hex codes. This is what computers typically use to represent colors.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HSL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is sometimes useful for building color schemes. For example, creating a shadow often involves decreasing luminance and saturation.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04" name="Google Shape;3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409" y="1834200"/>
            <a:ext cx="1510191" cy="20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</a:t>
            </a: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: reminder about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sensitivities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538" y="1061200"/>
            <a:ext cx="3998925" cy="33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perceptual consistency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50" y="536100"/>
            <a:ext cx="4015568" cy="43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/>
        </p:nvSpPr>
        <p:spPr>
          <a:xfrm>
            <a:off x="4572000" y="4501050"/>
            <a:ext cx="4065000" cy="425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300">
                <a:solidFill>
                  <a:srgbClr val="808080"/>
                </a:solidFill>
                <a:latin typeface="Lora"/>
                <a:ea typeface="Lora"/>
                <a:cs typeface="Lora"/>
                <a:sym typeface="Lora"/>
              </a:rPr>
              <a:t>CIE chromaticity diagram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20" name="Google Shape;3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225" y="910650"/>
            <a:ext cx="3608951" cy="141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3225" y="2830913"/>
            <a:ext cx="3608950" cy="141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550" y="507900"/>
            <a:ext cx="3778550" cy="2332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other trickery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29" name="Google Shape;329;p41"/>
          <p:cNvSpPr txBox="1"/>
          <p:nvPr/>
        </p:nvSpPr>
        <p:spPr>
          <a:xfrm>
            <a:off x="466350" y="716600"/>
            <a:ext cx="2737200" cy="4301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Remember that color is contextual. It depends on the background and can be 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influenced by glyphs nearby.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For quantitative scales: 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depending on the size of the glyph, we might focus more on luminance so consider keeping other values consistent.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For qualitative scales: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We only get about a max of 6 colors reliably.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If you can </a:t>
            </a:r>
            <a:r>
              <a:rPr altLang="en" b="1"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double encode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or </a:t>
            </a:r>
            <a:r>
              <a:rPr altLang="en" b="1"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direct label </a:t>
            </a:r>
            <a:r>
              <a:rPr altLang="en" lang="en" sz="1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instead.</a:t>
            </a:r>
            <a:endParaRPr sz="1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30" name="Google Shape;330;p4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550" y="2733950"/>
            <a:ext cx="3897565" cy="240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 spaces: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tools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37" name="Google Shape;3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25" y="935790"/>
            <a:ext cx="4012452" cy="2711601"/>
          </a:xfrm>
          <a:prstGeom prst="rect">
            <a:avLst/>
          </a:prstGeom>
          <a:noFill/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pic>
        <p:nvPicPr>
          <p:cNvPr id="338" name="Google Shape;33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75" y="935788"/>
            <a:ext cx="3972372" cy="2711599"/>
          </a:xfrm>
          <a:prstGeom prst="rect">
            <a:avLst/>
          </a:prstGeom>
          <a:noFill/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339" name="Google Shape;339;p42"/>
          <p:cNvSpPr txBox="1"/>
          <p:nvPr/>
        </p:nvSpPr>
        <p:spPr>
          <a:xfrm>
            <a:off x="267450" y="4075275"/>
            <a:ext cx="8485200" cy="801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Creating these schemes can be a bit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involved, especially considering color blindness. Starting with ColorBrewer followed by I Want Hue is a good move.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introduction</a:t>
            </a:r>
            <a:endParaRPr b="1" sz="1000"/>
          </a:p>
        </p:txBody>
      </p:sp>
      <p:sp>
        <p:nvSpPr>
          <p:cNvPr id="76" name="Google Shape;76;p16"/>
          <p:cNvSpPr txBox="1"/>
          <p:nvPr/>
        </p:nvSpPr>
        <p:spPr>
          <a:xfrm>
            <a:off x="1764000" y="1579200"/>
            <a:ext cx="5616000" cy="1985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we </a:t>
            </a:r>
            <a:r>
              <a:rPr altLang="en" b="1" lang="en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pre-attentively</a:t>
            </a: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perceive</a:t>
            </a: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altLang="en" b="1" lang="en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glyphs</a:t>
            </a: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together within scenes.</a:t>
            </a:r>
            <a:endParaRPr sz="2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we understand how parts form together to build a whole.</a:t>
            </a:r>
            <a:endParaRPr sz="2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Color: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general recommendations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46" name="Google Shape;346;p43"/>
          <p:cNvSpPr txBox="1"/>
          <p:nvPr/>
        </p:nvSpPr>
        <p:spPr>
          <a:xfrm>
            <a:off x="556500" y="863525"/>
            <a:ext cx="7907100" cy="402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We are going to come back to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color-blind users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later.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Consider not using color as an encoding device and, instead, leave it for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aesthetic and branding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If color is needed for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quantitative scales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consider just using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luminance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Color can be used for other reasons. Try using a scheme generator like ColorBrewer.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If you have to use color as a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qualitative encoding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use ColorBrewer or I Want Hue.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Remember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we only get about 6 colors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reliably. An alternative is direct labeling.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When possible, 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double encode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so the graphic still works without color.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/>
          <p:nvPr/>
        </p:nvSpPr>
        <p:spPr>
          <a:xfrm>
            <a:off x="1691850" y="1497600"/>
            <a:ext cx="5760300" cy="2148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Gestalt principles: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how we perceive collections of glyphs together.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building with gestalt principles.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A closer look at color vision: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components of color and perceptually consistent color schemes.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2" name="Google Shape;352;p4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we did 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Classroom reminders</a:t>
            </a:r>
            <a:endParaRPr b="1" sz="1000"/>
          </a:p>
        </p:txBody>
      </p:sp>
      <p:sp>
        <p:nvSpPr>
          <p:cNvPr id="360" name="Google Shape;360;p45"/>
          <p:cNvSpPr txBox="1"/>
          <p:nvPr/>
        </p:nvSpPr>
        <p:spPr>
          <a:xfrm>
            <a:off x="1809600" y="1499850"/>
            <a:ext cx="5524800" cy="2143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Please add a profile picture on Zulip (if comfortable). I’m trying to learn more names!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Exercises 5 and 6 are tied together. Be sure to complete both soon!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Office hours on Friday at 3pm. See Zulip.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Works cited</a:t>
            </a:r>
            <a:endParaRPr sz="1000"/>
          </a:p>
        </p:txBody>
      </p:sp>
      <p:sp>
        <p:nvSpPr>
          <p:cNvPr id="367" name="Google Shape;367;p46"/>
          <p:cNvSpPr txBox="1"/>
          <p:nvPr/>
        </p:nvSpPr>
        <p:spPr>
          <a:xfrm>
            <a:off x="0" y="605097"/>
            <a:ext cx="9144000" cy="42252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800">
                <a:solidFill>
                  <a:srgbClr val="595959"/>
                </a:solidFill>
              </a:rPr>
              <a:t>B. Adhikari, "Marey's train schedule," University of Missouri Saint Louis, 2021. Available: </a:t>
            </a:r>
            <a:r>
              <a:rPr altLang="en" lang="en" sz="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https://badriadhikari.github.io/data-viz-workshop-2021/minards/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C. Ware, “Information Visualization: Perception for Design,” MK Press.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C. Ware, “Visual Thinking for Design,” MK Press.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Interaction Design Foundation - IxDF. “What are the Gestalt Principles?” Interaction Design Foundation - IxDF. Available: https://www.interaction-design.org/literature/topics/gestalt-principles (accessed Feb. 12, 2025).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MRMW, “Reification,” Wikimedia, 2020. Available: </a:t>
            </a:r>
            <a:r>
              <a:rPr altLang="en" lang="en" sz="800" u="sng">
                <a:solidFill>
                  <a:schemeClr val="hlink"/>
                </a:solidFill>
                <a:hlinkClick r:id="rId4"/>
              </a:rPr>
              <a:t>https://en.wikipedia.org/wiki/Gestalt_psychology#/media/File:Reification.svg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B. Young, “Cross Keys,” Wikimedia, 2011. Available: </a:t>
            </a:r>
            <a:r>
              <a:rPr altLang="en" lang="en" sz="800" u="sng">
                <a:solidFill>
                  <a:schemeClr val="hlink"/>
                </a:solidFill>
                <a:hlinkClick r:id="rId5"/>
              </a:rPr>
              <a:t>https://en.wikipedia.org/wiki/Gestalt_psychology#/media/File:CrossKeys.png</a:t>
            </a:r>
            <a:r>
              <a:rPr altLang="en" lang="en" sz="800">
                <a:solidFill>
                  <a:srgbClr val="595959"/>
                </a:solidFill>
              </a:rPr>
              <a:t>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“Vision,” CourseHero. Available: </a:t>
            </a:r>
            <a:r>
              <a:rPr altLang="en" lang="en" sz="800" u="sng">
                <a:solidFill>
                  <a:schemeClr val="hlink"/>
                </a:solidFill>
                <a:hlinkClick r:id="rId6"/>
              </a:rPr>
              <a:t>https://www.coursehero.com/study-guides/wmopen-psychology/outcome-vision/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R. Madsen, “Perceptually uniform color spaces,” Programming Design Systems, 2020. Available: </a:t>
            </a:r>
            <a:r>
              <a:rPr altLang="en" lang="en" sz="800" u="sng">
                <a:solidFill>
                  <a:schemeClr val="hlink"/>
                </a:solidFill>
                <a:hlinkClick r:id="rId7"/>
              </a:rPr>
              <a:t>https://programmingdesignsystems.com/color/perceptually-uniform-color-spaces/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SharkD, “RGB Cube,” Wikimedia, 2010. Available: </a:t>
            </a:r>
            <a:r>
              <a:rPr altLang="en" lang="en" sz="800" u="sng">
                <a:solidFill>
                  <a:schemeClr val="hlink"/>
                </a:solidFill>
                <a:hlinkClick r:id="rId8"/>
              </a:rPr>
              <a:t>https://en.wikipedia.org/wiki/RGB_color_spaces#/media/File:RGB_Cube_Show_lowgamma_cutout_b.png</a:t>
            </a:r>
            <a:r>
              <a:rPr altLang="en" lang="en" sz="800">
                <a:solidFill>
                  <a:srgbClr val="595959"/>
                </a:solidFill>
              </a:rPr>
              <a:t>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J. Rus, “HSL and HSV Models,” Wikimedia, 2010. Available: </a:t>
            </a:r>
            <a:r>
              <a:rPr altLang="en" lang="en" sz="800" u="sng">
                <a:solidFill>
                  <a:schemeClr val="hlink"/>
                </a:solidFill>
                <a:hlinkClick r:id="rId9"/>
              </a:rPr>
              <a:t>https://en.wikipedia.org/wiki/RGB_color_spaces#/media/File:RGB_Cube_Show_lowgamma_cutout_b.png</a:t>
            </a:r>
            <a:r>
              <a:rPr altLang="en" lang="en" sz="800">
                <a:solidFill>
                  <a:srgbClr val="595959"/>
                </a:solidFill>
              </a:rPr>
              <a:t>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K. Cherry, “Figure / Ground Perception in Psychology,” Verywell Mind, 2023. Available: </a:t>
            </a:r>
            <a:r>
              <a:rPr altLang="en" lang="en" sz="800" u="sng">
                <a:solidFill>
                  <a:schemeClr val="hlink"/>
                </a:solidFill>
                <a:hlinkClick r:id="rId10"/>
              </a:rPr>
              <a:t>https://www.verywellmind.com/what-is-figure-ground-perception-2795195</a:t>
            </a:r>
            <a:r>
              <a:rPr altLang="en" lang="en" sz="800">
                <a:solidFill>
                  <a:srgbClr val="595959"/>
                </a:solidFill>
              </a:rPr>
              <a:t>.</a:t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595959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rgbClr val="595959"/>
                </a:solidFill>
              </a:rPr>
              <a:t>C. Brewer, M Harrower, and The Pennsylvania State University, “Colorbrewer 2.0,” </a:t>
            </a:r>
            <a:r>
              <a:rPr altLang="en" lang="en" sz="800">
                <a:solidFill>
                  <a:schemeClr val="dk2"/>
                </a:solidFill>
              </a:rPr>
              <a:t>The Pennsylvania State University, 2013. Available: </a:t>
            </a:r>
            <a:r>
              <a:rPr altLang="en" lang="en" sz="800" u="sng">
                <a:solidFill>
                  <a:schemeClr val="hlink"/>
                </a:solidFill>
                <a:hlinkClick r:id="rId11"/>
              </a:rPr>
              <a:t>https://colorbrewer2.org/</a:t>
            </a:r>
            <a:r>
              <a:rPr altLang="en" lang="en" sz="800">
                <a:solidFill>
                  <a:schemeClr val="dk2"/>
                </a:solidFill>
              </a:rPr>
              <a:t>.</a:t>
            </a:r>
            <a:endParaRPr sz="800">
              <a:solidFill>
                <a:schemeClr val="dk2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chemeClr val="dk2"/>
                </a:solidFill>
              </a:rPr>
              <a:t>M. Jacomy, “I Want Hue,” Sciences-Po Medialab, 2024. Available: </a:t>
            </a:r>
            <a:r>
              <a:rPr altLang="en" lang="en" sz="800" u="sng">
                <a:solidFill>
                  <a:schemeClr val="hlink"/>
                </a:solidFill>
                <a:hlinkClick r:id="rId12"/>
              </a:rPr>
              <a:t>https://medialab.github.io/iwanthue/</a:t>
            </a:r>
            <a:r>
              <a:rPr altLang="en" lang="en" sz="800">
                <a:solidFill>
                  <a:schemeClr val="dk2"/>
                </a:solidFill>
              </a:rPr>
              <a:t>.</a:t>
            </a:r>
            <a:endParaRPr sz="800">
              <a:solidFill>
                <a:schemeClr val="dk2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800">
                <a:solidFill>
                  <a:schemeClr val="dk2"/>
                </a:solidFill>
              </a:rPr>
              <a:t>B. Mathis “HSL Color Picker,” 2024. Available: https://hslpicker.com/#ffd900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63" y="2238025"/>
            <a:ext cx="4300876" cy="667450"/>
          </a:xfrm>
          <a:prstGeom prst="rect">
            <a:avLst/>
          </a:prstGeom>
          <a:noFill/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863" y="643625"/>
            <a:ext cx="7692269" cy="432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722025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800" y="660300"/>
            <a:ext cx="5196960" cy="43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50" y="3245163"/>
            <a:ext cx="3103877" cy="17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354288" y="1107488"/>
            <a:ext cx="2601000" cy="1538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“Reification”</a:t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Activated “negative space”</a:t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706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00" y="660300"/>
            <a:ext cx="76992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Gestalt principles: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tour</a:t>
            </a:r>
            <a:endParaRPr b="1" sz="1000"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00" y="1704250"/>
            <a:ext cx="3319877" cy="18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702" y="406350"/>
            <a:ext cx="4647687" cy="433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